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7" r:id="rId2"/>
    <p:sldId id="258" r:id="rId3"/>
    <p:sldId id="390" r:id="rId4"/>
    <p:sldId id="391" r:id="rId5"/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0" r:id="rId14"/>
    <p:sldId id="402" r:id="rId15"/>
    <p:sldId id="403" r:id="rId16"/>
    <p:sldId id="404" r:id="rId17"/>
    <p:sldId id="405" r:id="rId18"/>
    <p:sldId id="406" r:id="rId19"/>
    <p:sldId id="407" r:id="rId20"/>
    <p:sldId id="409" r:id="rId21"/>
    <p:sldId id="452" r:id="rId22"/>
    <p:sldId id="410" r:id="rId23"/>
    <p:sldId id="411" r:id="rId24"/>
    <p:sldId id="414" r:id="rId25"/>
    <p:sldId id="415" r:id="rId26"/>
    <p:sldId id="417" r:id="rId27"/>
    <p:sldId id="419" r:id="rId28"/>
    <p:sldId id="422" r:id="rId29"/>
    <p:sldId id="423" r:id="rId30"/>
    <p:sldId id="424" r:id="rId31"/>
    <p:sldId id="425" r:id="rId32"/>
    <p:sldId id="426" r:id="rId33"/>
    <p:sldId id="427" r:id="rId34"/>
    <p:sldId id="428" r:id="rId35"/>
    <p:sldId id="429" r:id="rId36"/>
    <p:sldId id="431" r:id="rId37"/>
    <p:sldId id="432" r:id="rId38"/>
    <p:sldId id="433" r:id="rId39"/>
    <p:sldId id="434" r:id="rId40"/>
    <p:sldId id="435" r:id="rId41"/>
    <p:sldId id="436" r:id="rId42"/>
    <p:sldId id="440" r:id="rId43"/>
    <p:sldId id="444" r:id="rId44"/>
    <p:sldId id="448" r:id="rId45"/>
    <p:sldId id="449" r:id="rId46"/>
    <p:sldId id="450" r:id="rId47"/>
    <p:sldId id="451" r:id="rId48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jpe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jpe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7.jpeg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7.jpe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733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74D1E2B9-4BCC-446D-8D49-A860DC5FF76E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733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2FA3CA9F-706C-4E0F-BE13-8A08C4B9F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7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1DEEDBDB-41B8-4C63-B62C-BFA6016A8E51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79" tIns="46640" rIns="93279" bIns="46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23435EF1-4820-46A6-9B4D-4E0E615FEA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55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02021" y="4420458"/>
            <a:ext cx="5615834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02021" y="4420458"/>
            <a:ext cx="5615834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02021" y="4420459"/>
            <a:ext cx="5615834" cy="4100119"/>
          </a:xfrm>
        </p:spPr>
        <p:txBody>
          <a:bodyPr/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02021" y="4420459"/>
            <a:ext cx="5615834" cy="4100119"/>
          </a:xfrm>
        </p:spPr>
        <p:txBody>
          <a:bodyPr/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02021" y="4420459"/>
            <a:ext cx="5615834" cy="4100119"/>
          </a:xfrm>
        </p:spPr>
        <p:txBody>
          <a:bodyPr/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445" y="697968"/>
            <a:ext cx="4607606" cy="348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34877" y="4419410"/>
            <a:ext cx="5148049" cy="281905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E385D-AE2F-4DDC-B35D-1D68240306D6}" type="datetimeFigureOut">
              <a:rPr lang="en-US" smtClean="0"/>
              <a:pPr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740BB-9F0C-4261-A1B8-A4CAD5420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jpeg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notesSlide" Target="../notesSlides/notesSlide28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jpeg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0" y="990719"/>
            <a:ext cx="9144000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5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8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4400" dirty="0" smtClean="0"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CSC529: Advanced </a:t>
            </a:r>
            <a:r>
              <a:rPr lang="en-AU" sz="4400" b="0" i="0" u="none" strike="noStrike" baseline="0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Data </a:t>
            </a:r>
            <a:r>
              <a:rPr lang="en-AU" sz="4400" b="0" i="0" u="none" strike="noStrike" baseline="0" dirty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Mining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3DEB3D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3600" b="0" i="0" u="none" strike="noStrike" baseline="0" dirty="0" smtClean="0">
                <a:ln>
                  <a:noFill/>
                </a:ln>
                <a:solidFill>
                  <a:srgbClr val="FFFF99"/>
                </a:solidFill>
                <a:latin typeface="Utopia" pitchFamily="34"/>
                <a:ea typeface="Gothic" pitchFamily="2"/>
                <a:cs typeface="Lucidasans" pitchFamily="2"/>
              </a:rPr>
              <a:t>Daniela Raicu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dirty="0"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200" dirty="0" smtClean="0">
                <a:solidFill>
                  <a:srgbClr val="FFFF99"/>
                </a:solidFill>
                <a:latin typeface="Utopia" pitchFamily="34"/>
                <a:ea typeface="Gothic" pitchFamily="2"/>
                <a:cs typeface="Lucidasans" pitchFamily="2"/>
              </a:rPr>
              <a:t>Winter</a:t>
            </a:r>
            <a:r>
              <a:rPr lang="en-AU" sz="2200" b="0" i="0" u="none" strike="noStrike" baseline="0" dirty="0" smtClean="0">
                <a:ln>
                  <a:noFill/>
                </a:ln>
                <a:solidFill>
                  <a:srgbClr val="FFFF99"/>
                </a:solidFill>
                <a:latin typeface="Utopia" pitchFamily="34"/>
                <a:ea typeface="Gothic" pitchFamily="2"/>
                <a:cs typeface="Lucidasans" pitchFamily="2"/>
              </a:rPr>
              <a:t> 2016</a:t>
            </a: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73E4E8E-CA11-45B0-9AF9-7920BA51DFD3}" type="slidenum">
              <a:rPr/>
              <a:pPr lvl="0"/>
              <a:t>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1524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Predicting performance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587600"/>
            <a:ext cx="8460000" cy="362808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Assume the estimated error rate is 25%. How close is this to the true error rate?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Depends on the amount of test data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Prediction is just like tossing a (biased!) coin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“Head” is a “success”, “tail” is an “error”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statistics, a succession of independent events like this is called a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Bernoulli process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Statistical theory provides us with confidence intervals for the true underlying proportion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554EEB1-B2AF-423A-80C5-C8782F2293AA}" type="slidenum">
              <a:rPr/>
              <a:pPr lvl="0"/>
              <a:t>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1524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Confidence intervals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587600"/>
            <a:ext cx="846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We can say: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lies within a certain specified interval with a certain specified confidence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Example: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=750 successes in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=1000 trials</a:t>
            </a:r>
          </a:p>
          <a:p>
            <a:pPr marL="457200" lvl="2" hangingPunct="0"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Estimated success rate: 75%</a:t>
            </a:r>
          </a:p>
          <a:p>
            <a:pPr marL="457200" lvl="2" hangingPunct="0"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How close is this to true success rate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?</a:t>
            </a:r>
          </a:p>
          <a:p>
            <a:pPr marL="457200" lvl="3" hangingPunct="0">
              <a:spcBef>
                <a:spcPts val="499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Answer: with 80% confidence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Symbol" pitchFamily="2"/>
                <a:cs typeface="Symbol" pitchFamily="2"/>
              </a:rPr>
              <a:t>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Symbol" pitchFamily="2"/>
                <a:cs typeface="Symbol" pitchFamily="2"/>
              </a:rPr>
              <a:t>in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[73.2,76.7]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Another example: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=75 and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=100</a:t>
            </a:r>
          </a:p>
          <a:p>
            <a:pPr marL="457200" lvl="2" hangingPunct="0"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Estimated success rate: 75%</a:t>
            </a:r>
          </a:p>
          <a:p>
            <a:pPr marL="457200" lvl="2" hangingPunct="0"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With 80% confidence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p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Symbol" pitchFamily="2"/>
                <a:cs typeface="Symbol" pitchFamily="2"/>
              </a:rPr>
              <a:t>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Symbol" pitchFamily="2"/>
                <a:cs typeface="Symbol" pitchFamily="2"/>
              </a:rPr>
              <a:t>in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[69.1,80.1]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C768E79-033E-4F8B-AB60-B62F0DCBD6C4}" type="slidenum">
              <a:rPr/>
              <a:pPr lvl="0"/>
              <a:t>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3400" y="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Mean and variance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080000"/>
            <a:ext cx="7920000" cy="4917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Mean and variance for a Bernoulli trial:</a:t>
            </a:r>
            <a:b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p, p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(1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ahoma" pitchFamily="2"/>
                <a:cs typeface="Tahoma" pitchFamily="2"/>
              </a:rPr>
              <a:t>–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Expected success rate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f=S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/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Mean and variance for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p, p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(1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ahoma" pitchFamily="2"/>
                <a:cs typeface="Tahoma" pitchFamily="2"/>
              </a:rPr>
              <a:t>–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)/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For large enough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,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 follows a Normal distribution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c% confidence interval [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ahoma" pitchFamily="2"/>
                <a:cs typeface="Tahoma" pitchFamily="2"/>
              </a:rPr>
              <a:t>–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z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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Symbol" pitchFamily="2"/>
                <a:cs typeface="Symbol" pitchFamily="2"/>
              </a:rPr>
              <a:t>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X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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z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] for random variable with 0 mean is given by:</a:t>
            </a:r>
            <a:b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With a symmetric distribution:</a:t>
            </a:r>
            <a:b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  <p:graphicFrame>
        <p:nvGraphicFramePr>
          <p:cNvPr id="66562" name="Object 2" descr="White marble"/>
          <p:cNvGraphicFramePr>
            <a:graphicFrameLocks noChangeAspect="1"/>
          </p:cNvGraphicFramePr>
          <p:nvPr/>
        </p:nvGraphicFramePr>
        <p:xfrm>
          <a:off x="2576513" y="4648200"/>
          <a:ext cx="360045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2" name="Equation" r:id="rId4" imgW="1066680" imgH="190440" progId="Equation.3">
                  <p:embed/>
                </p:oleObj>
              </mc:Choice>
              <mc:Fallback>
                <p:oleObj name="Equation" r:id="rId4" imgW="1066680" imgH="190440" progId="Equation.3">
                  <p:embed/>
                  <p:pic>
                    <p:nvPicPr>
                      <p:cNvPr id="0" name="Picture 2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513" y="4648200"/>
                        <a:ext cx="3600450" cy="642938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 descr="White marble"/>
          <p:cNvGraphicFramePr>
            <a:graphicFrameLocks noChangeAspect="1"/>
          </p:cNvGraphicFramePr>
          <p:nvPr/>
        </p:nvGraphicFramePr>
        <p:xfrm>
          <a:off x="2141538" y="5715000"/>
          <a:ext cx="4500562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3" name="Equation" r:id="rId7" imgW="1333440" imgH="190440" progId="Equation.3">
                  <p:embed/>
                </p:oleObj>
              </mc:Choice>
              <mc:Fallback>
                <p:oleObj name="Equation" r:id="rId7" imgW="1333440" imgH="190440" progId="Equation.3">
                  <p:embed/>
                  <p:pic>
                    <p:nvPicPr>
                      <p:cNvPr id="0" name="Picture 3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538" y="5715000"/>
                        <a:ext cx="4500562" cy="642938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B871A02F-EB1A-4118-8EC8-9489BB8C4B57}" type="slidenum">
              <a:rPr/>
              <a:pPr lvl="0"/>
              <a:t>13</a:t>
            </a:fld>
            <a:endParaRPr lang="en-US"/>
          </a:p>
        </p:txBody>
      </p:sp>
      <p:sp>
        <p:nvSpPr>
          <p:cNvPr id="3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Confidence limits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039" y="1143000"/>
            <a:ext cx="7543799" cy="499916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Confidence limits for the normal distribution with 0 mean and a variance of 1:</a:t>
            </a:r>
          </a:p>
          <a:p>
            <a:pPr marL="259200" marR="0" lvl="0" indent="-25920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To use this we have to reduce our random variable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to have 0 mean and unit variance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257800" y="1600200"/>
            <a:ext cx="1905120" cy="2728800"/>
            <a:chOff x="5257800" y="1600200"/>
            <a:chExt cx="1905120" cy="2728800"/>
          </a:xfrm>
        </p:grpSpPr>
        <p:sp>
          <p:nvSpPr>
            <p:cNvPr id="5" name="Freeform 4"/>
            <p:cNvSpPr/>
            <p:nvPr/>
          </p:nvSpPr>
          <p:spPr>
            <a:xfrm>
              <a:off x="6248520" y="3994200"/>
              <a:ext cx="9144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0.25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5257800" y="3994200"/>
              <a:ext cx="990719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40%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6248520" y="3659040"/>
              <a:ext cx="9144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0.84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257800" y="3659040"/>
              <a:ext cx="990719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20%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6248520" y="3324239"/>
              <a:ext cx="9144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1.28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5257800" y="3324239"/>
              <a:ext cx="990719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10%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248520" y="2989080"/>
              <a:ext cx="9144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1.65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257800" y="2989080"/>
              <a:ext cx="990719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5%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6248520" y="2654280"/>
              <a:ext cx="9144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2.33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248520" y="2270160"/>
              <a:ext cx="914400" cy="384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2.58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248520" y="1935000"/>
              <a:ext cx="9144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3.09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6248520" y="1600200"/>
              <a:ext cx="9144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5257800" y="2654280"/>
              <a:ext cx="990719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1%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257800" y="2270160"/>
              <a:ext cx="990719" cy="384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0.5%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5257800" y="1935000"/>
              <a:ext cx="990719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0.1%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257800" y="1600200"/>
              <a:ext cx="990719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Pr[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X 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Gothic" pitchFamily="2"/>
                  <a:cs typeface="Lucidasans" pitchFamily="2"/>
                </a:rPr>
                <a:t>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 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]</a:t>
              </a:r>
            </a:p>
          </p:txBody>
        </p:sp>
        <p:sp>
          <p:nvSpPr>
            <p:cNvPr id="21" name="Straight Connector 20"/>
            <p:cNvSpPr/>
            <p:nvPr/>
          </p:nvSpPr>
          <p:spPr>
            <a:xfrm>
              <a:off x="5257800" y="1600200"/>
              <a:ext cx="1905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2" name="Straight Connector 21"/>
            <p:cNvSpPr/>
            <p:nvPr/>
          </p:nvSpPr>
          <p:spPr>
            <a:xfrm>
              <a:off x="5257800" y="1935000"/>
              <a:ext cx="1905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3" name="Straight Connector 22"/>
            <p:cNvSpPr/>
            <p:nvPr/>
          </p:nvSpPr>
          <p:spPr>
            <a:xfrm>
              <a:off x="5257800" y="4329000"/>
              <a:ext cx="1905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4" name="Straight Connector 23"/>
            <p:cNvSpPr/>
            <p:nvPr/>
          </p:nvSpPr>
          <p:spPr>
            <a:xfrm>
              <a:off x="5257800" y="1600200"/>
              <a:ext cx="0" cy="27288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5" name="Straight Connector 24"/>
            <p:cNvSpPr/>
            <p:nvPr/>
          </p:nvSpPr>
          <p:spPr>
            <a:xfrm>
              <a:off x="7162920" y="1600200"/>
              <a:ext cx="0" cy="27288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6" name="Straight Connector 25"/>
            <p:cNvSpPr/>
            <p:nvPr/>
          </p:nvSpPr>
          <p:spPr>
            <a:xfrm>
              <a:off x="6248520" y="1600200"/>
              <a:ext cx="0" cy="27288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27" name="Straight Connector 26"/>
          <p:cNvSpPr/>
          <p:nvPr/>
        </p:nvSpPr>
        <p:spPr>
          <a:xfrm>
            <a:off x="1066680" y="4076640"/>
            <a:ext cx="3810240" cy="0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8" name="Straight Connector 27"/>
          <p:cNvSpPr/>
          <p:nvPr/>
        </p:nvSpPr>
        <p:spPr>
          <a:xfrm>
            <a:off x="2971800" y="2209680"/>
            <a:ext cx="0" cy="1943280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9" name="Straight Connector 28"/>
          <p:cNvSpPr/>
          <p:nvPr/>
        </p:nvSpPr>
        <p:spPr>
          <a:xfrm>
            <a:off x="3301920" y="4000680"/>
            <a:ext cx="0" cy="152280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0" name="Straight Connector 29"/>
          <p:cNvSpPr/>
          <p:nvPr/>
        </p:nvSpPr>
        <p:spPr>
          <a:xfrm>
            <a:off x="3543480" y="4000680"/>
            <a:ext cx="0" cy="152280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1" name="Straight Connector 30"/>
          <p:cNvSpPr/>
          <p:nvPr/>
        </p:nvSpPr>
        <p:spPr>
          <a:xfrm>
            <a:off x="2641680" y="4000680"/>
            <a:ext cx="0" cy="152280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2438280" y="4114800"/>
            <a:ext cx="1600200" cy="304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457200" marR="0" lvl="0" indent="-457200" algn="l" rtl="0" hangingPunct="0">
              <a:lnSpc>
                <a:spcPct val="90000"/>
              </a:lnSpc>
              <a:spcBef>
                <a:spcPts val="298"/>
              </a:spcBef>
              <a:spcAft>
                <a:spcPts val="0"/>
              </a:spcAft>
              <a:buNone/>
              <a:tabLst>
                <a:tab pos="457200" algn="l"/>
                <a:tab pos="1371600" algn="l"/>
                <a:tab pos="2286000" algn="l"/>
                <a:tab pos="3200399" algn="l"/>
                <a:tab pos="4114800" algn="l"/>
                <a:tab pos="5029200" algn="l"/>
                <a:tab pos="5943599" algn="l"/>
                <a:tab pos="6857999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US" sz="1200" b="0" i="0" u="none" strike="noStrike" baseline="0">
                <a:ln>
                  <a:noFill/>
                </a:ln>
                <a:solidFill>
                  <a:srgbClr val="000000"/>
                </a:solidFill>
                <a:latin typeface="Tahoma" pitchFamily="18"/>
                <a:ea typeface="Tahoma" pitchFamily="2"/>
                <a:cs typeface="Tahoma" pitchFamily="2"/>
              </a:rPr>
              <a:t>–</a:t>
            </a:r>
            <a:r>
              <a:rPr lang="en-US" sz="1200" b="0" i="0" u="none" strike="noStrike" baseline="0">
                <a:ln>
                  <a:noFill/>
                </a:ln>
                <a:solidFill>
                  <a:srgbClr val="000000"/>
                </a:solidFill>
                <a:latin typeface="Tahoma" pitchFamily="18"/>
                <a:ea typeface="Gothic" pitchFamily="2"/>
                <a:cs typeface="Lucidasans" pitchFamily="2"/>
              </a:rPr>
              <a:t>1     0     1   1.65</a:t>
            </a:r>
          </a:p>
        </p:txBody>
      </p:sp>
      <p:sp>
        <p:nvSpPr>
          <p:cNvPr id="33" name="Straight Connector 32"/>
          <p:cNvSpPr/>
          <p:nvPr/>
        </p:nvSpPr>
        <p:spPr>
          <a:xfrm>
            <a:off x="3301920" y="2590919"/>
            <a:ext cx="0" cy="1562041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4" name="Straight Connector 33"/>
          <p:cNvSpPr/>
          <p:nvPr/>
        </p:nvSpPr>
        <p:spPr>
          <a:xfrm>
            <a:off x="2641680" y="2590919"/>
            <a:ext cx="0" cy="1562041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221840" y="1928879"/>
            <a:ext cx="3809520" cy="229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B517EC51-8355-488E-9855-B653A8B7BCFC}" type="slidenum">
              <a:rPr/>
              <a:pPr lvl="0"/>
              <a:t>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28600" y="762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Examples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219200"/>
            <a:ext cx="7917840" cy="5121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lvl="0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75%,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1000,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80% (so that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z =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1.28):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US" sz="2400" b="0" i="0" u="none" strike="noStrike" baseline="0" dirty="0" smtClean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lvl="0" hangingPunct="0">
              <a:lnSpc>
                <a:spcPct val="90000"/>
              </a:lnSpc>
              <a:spcBef>
                <a:spcPts val="598"/>
              </a:spcBef>
              <a:buSzPct val="45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			 [73.2,76.7]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lvl="0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75%,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100,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80% (so that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z =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1.28):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			</a:t>
            </a: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[69.1,80.1]</a:t>
            </a: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Note that normal distribution assumption is only valid for large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(i.e.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&gt; 100)</a:t>
            </a:r>
          </a:p>
          <a:p>
            <a:pPr lvl="0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75%,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10,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80% (so that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z =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1.28):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			 [54.9,88.1]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(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should be taken with a grain of salt)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US" sz="20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207C09D-C08B-4271-B89F-996CC5A09963}" type="slidenum">
              <a:rPr/>
              <a:pPr lvl="0"/>
              <a:t>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Holdout estimation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371599"/>
            <a:ext cx="8146800" cy="37217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What to do if the amount of data is limited?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holdout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method reserves a certain amount for testing and uses the remainder for training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Usually: one third for testing, the rest for training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Problem: the samples might not be representative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Example: class might be missing in the test data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Advanced version uses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stratification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Ensures that each class is represented with approximately equal proportions in both subsets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F02CA874-D5E3-4A9B-948F-20232E132420}" type="slidenum">
              <a:rPr/>
              <a:pPr lvl="0"/>
              <a:t>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Repeated holdout 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371599"/>
            <a:ext cx="8820000" cy="3578778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Holdout estimate can be made more reliable by repeating the process with different subsamples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each iteration, a certain proportion is randomly selected for training (possibly with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stratification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)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error rates on the different iterations are averaged to yield an overall error rate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This is called the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repeated holdout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method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Still not optimum: the different test sets overlap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Can we prevent overlapping?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5C86634-F7FF-419D-8F81-07089F39344F}" type="slidenum">
              <a:rPr/>
              <a:pPr lvl="0"/>
              <a:t>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Cross-validation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080" y="1447919"/>
            <a:ext cx="7772400" cy="4159322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Cross-validation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avoids overlapping test sets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First step: split data into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k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subsets of equal size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Second step: use each subset in turn for testing, the remainder for training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Called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k-fold cross-validation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Often the subsets are stratified before the cross-validation is performed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error estimates are averaged to yield an overall error estimate</a:t>
            </a:r>
          </a:p>
          <a:p>
            <a:pPr marL="259200" marR="0" lvl="0" indent="-2592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7962084F-D8CA-42F6-AA7C-0EAD01B9B710}" type="slidenum">
              <a:rPr/>
              <a:pPr lvl="0"/>
              <a:t>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More on cross-validation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7919"/>
            <a:ext cx="8820000" cy="44236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Standard method for evaluation: stratified ten-fold cross-validation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Why ten?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Extensive experiments have shown that this is the best choice to get an accurate estimate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There is also some theoretical evidence for this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Stratification reduces the estimate’s variance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Even better: repeated stratified cross-validation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E.g. ten-fold cross-validation is repeated ten times and results are averaged (reduces the variance)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08B36975-F5C0-4050-8711-ACDA651FE84D}" type="slidenum">
              <a:rPr/>
              <a:pPr lvl="0"/>
              <a:t>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36200" y="-6336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3600"/>
              <a:t>Leave-One-Out cross-validation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914400"/>
            <a:ext cx="8820000" cy="607747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Leave-One-Out:</a:t>
            </a:r>
            <a:b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 particular form of cross-validation: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Set number of folds to number of training instances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I.e., for </a:t>
            </a:r>
            <a:r>
              <a:rPr lang="en-US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</a:t>
            </a: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training instances, build classifier </a:t>
            </a:r>
            <a:r>
              <a:rPr lang="en-US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</a:t>
            </a:r>
            <a:r>
              <a:rPr lang="en-US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times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Makes best use of the data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Involves no random </a:t>
            </a:r>
            <a:r>
              <a:rPr lang="en-US" sz="3200" b="0" i="0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subsampling</a:t>
            </a:r>
            <a:endParaRPr lang="en-US" sz="32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Very computationally </a:t>
            </a:r>
            <a:r>
              <a:rPr lang="en-US" sz="3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expensive</a:t>
            </a:r>
          </a:p>
          <a:p>
            <a:pPr lvl="0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Disadvantage of Leave-One-Out-CV: stratification is not possible</a:t>
            </a:r>
          </a:p>
          <a:p>
            <a:pPr marL="0" lvl="1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It </a:t>
            </a:r>
            <a:r>
              <a:rPr lang="en-US" sz="2600" i="1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guarantees</a:t>
            </a:r>
            <a:r>
              <a:rPr lang="en-US" sz="26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 non-stratified sample because there is only one instance in the test set!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0" y="990719"/>
            <a:ext cx="9144000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5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8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5400" b="0" i="0" u="none" strike="noStrike" baseline="0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Lecture 2: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4400" b="0" i="0" u="none" strike="noStrike" baseline="0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Performance</a:t>
            </a:r>
            <a:r>
              <a:rPr lang="en-AU" sz="4400" b="0" i="0" u="none" strike="noStrike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 Evaluation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4400" b="0" i="0" u="none" strike="noStrike" baseline="0" dirty="0">
              <a:ln>
                <a:noFill/>
              </a:ln>
              <a:solidFill>
                <a:srgbClr val="3DEB3D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algn="ctr" hangingPunct="0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Slides for </a:t>
            </a:r>
            <a:r>
              <a:rPr lang="en-AU" sz="2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Chapters 5 </a:t>
            </a:r>
            <a:r>
              <a:rPr lang="en-AU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of </a:t>
            </a:r>
            <a:r>
              <a:rPr lang="en-AU" sz="22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Data </a:t>
            </a:r>
            <a:r>
              <a:rPr lang="en-AU" sz="2200" b="0" i="1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Mining: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3DEB3D"/>
                </a:solidFill>
                <a:latin typeface="Utopia" pitchFamily="34"/>
                <a:ea typeface="Times New Roman" pitchFamily="2"/>
                <a:cs typeface="Times New Roman" pitchFamily="2"/>
              </a:rPr>
              <a:t>Practical Machine Learning Tools and Techniques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 </a:t>
            </a:r>
            <a:r>
              <a:rPr lang="en-AU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by I. H. Witten, E. Frank and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2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M. A. </a:t>
            </a:r>
            <a:r>
              <a:rPr lang="en-AU" sz="22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imes New Roman" pitchFamily="2"/>
                <a:cs typeface="Times New Roman" pitchFamily="2"/>
              </a:rPr>
              <a:t>Hall </a:t>
            </a:r>
            <a:endParaRPr lang="en-AU" sz="22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3337D96-F51C-42DD-B192-6CC16ACA07DB}" type="slidenum">
              <a:rPr/>
              <a:pPr lvl="0"/>
              <a:t>20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The bootstrap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5119"/>
            <a:ext cx="9000000" cy="48106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CV uses sampling </a:t>
            </a:r>
            <a:r>
              <a:rPr lang="en-US" sz="32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without replacement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same instance, once selected, can not be selected again for a particular training/test set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</a:t>
            </a:r>
            <a:r>
              <a:rPr lang="en-US" sz="32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bootstrap</a:t>
            </a:r>
            <a:r>
              <a: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uses sampling </a:t>
            </a:r>
            <a:r>
              <a:rPr lang="en-US" sz="32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with replacement</a:t>
            </a:r>
            <a:r>
              <a: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to form the training set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Sample a dataset of </a:t>
            </a:r>
            <a:r>
              <a:rPr lang="en-US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 </a:t>
            </a: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instances </a:t>
            </a:r>
            <a:r>
              <a:rPr lang="en-US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</a:t>
            </a: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times </a:t>
            </a:r>
            <a:r>
              <a:rPr lang="en-US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with replacement</a:t>
            </a: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to form a new dataset of </a:t>
            </a:r>
            <a:r>
              <a:rPr lang="en-US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</a:t>
            </a: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instances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Use this data as the training set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Use the instances from the original</a:t>
            </a:r>
            <a:b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dataset that don’t occur in the new</a:t>
            </a:r>
            <a:b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training set for testing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6994439" y="3809880"/>
            <a:ext cx="1825560" cy="2490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06" y="1143000"/>
            <a:ext cx="8423784" cy="522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62200" y="381000"/>
            <a:ext cx="51884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Bootstrapping with 3 observations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2415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C178957-E27B-488F-9127-46E08367B414}" type="slidenum">
              <a:rPr/>
              <a:pPr lvl="0"/>
              <a:t>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The 0.632 bootstrap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6200" y="1440000"/>
            <a:ext cx="7543799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Also called the </a:t>
            </a:r>
            <a:r>
              <a:rPr lang="en-US" sz="3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0.632 bootstrap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 particular instance has a probability of 1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Tahoma" pitchFamily="2"/>
                <a:cs typeface="Tahoma" pitchFamily="2"/>
              </a:rPr>
              <a:t>–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1/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of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not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being picked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Thus its probability of ending up in the test data is:</a:t>
            </a: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This means the training data will contain approximately 63.2% of the instances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81400" y="3733800"/>
          <a:ext cx="2266950" cy="804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1" name="Equation" r:id="rId4" imgW="1180800" imgH="419040" progId="Equation.3">
                  <p:embed/>
                </p:oleObj>
              </mc:Choice>
              <mc:Fallback>
                <p:oleObj name="Equation" r:id="rId4" imgW="1180800" imgH="419040" progId="Equation.3">
                  <p:embed/>
                  <p:pic>
                    <p:nvPicPr>
                      <p:cNvPr id="0" name="Picture 2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733800"/>
                        <a:ext cx="2266950" cy="804402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E12E551-ED9F-4902-A256-DF64A8A7672B}" type="slidenum">
              <a:rPr/>
              <a:pPr lvl="0"/>
              <a:t>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3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3200"/>
              <a:t>Estimating error with the bootstrap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726087"/>
            <a:ext cx="7543799" cy="613191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error estimate on the test data will be very pessimistic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Trained on just ~63% of the instances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Therefore, combine it with the </a:t>
            </a:r>
            <a:r>
              <a:rPr lang="en-US" sz="2800" b="0" i="0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resubstitution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error: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</a:t>
            </a:r>
            <a:r>
              <a:rPr lang="en-US" sz="2800" b="0" i="0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resubstitution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error gets less weight than the error on the test data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Repeat process several times with different replacement samples; average the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results</a:t>
            </a:r>
          </a:p>
          <a:p>
            <a:pPr lvl="0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smtClean="0"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Probably the best way of estimating performance for very small datasets</a:t>
            </a: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21200" y="3333750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6" name="Equation" r:id="rId4" imgW="101520" imgH="190440" progId="Equation.3">
                  <p:embed/>
                </p:oleObj>
              </mc:Choice>
              <mc:Fallback>
                <p:oleObj name="Equation" r:id="rId4" imgW="10152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333750"/>
                        <a:ext cx="1016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21200" y="3333750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7" name="Equation" r:id="rId6" imgW="101520" imgH="190440" progId="Equation.3">
                  <p:embed/>
                </p:oleObj>
              </mc:Choice>
              <mc:Fallback>
                <p:oleObj name="Equation" r:id="rId6" imgW="101520" imgH="1904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333750"/>
                        <a:ext cx="1016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1905000" y="2819400"/>
          <a:ext cx="651584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8" name="Equation" r:id="rId7" imgW="2489040" imgH="215640" progId="Equation.3">
                  <p:embed/>
                </p:oleObj>
              </mc:Choice>
              <mc:Fallback>
                <p:oleObj name="Equation" r:id="rId7" imgW="2489040" imgH="215640" progId="Equation.3">
                  <p:embed/>
                  <p:pic>
                    <p:nvPicPr>
                      <p:cNvPr id="0" name="Picture 5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19400"/>
                        <a:ext cx="6515847" cy="565150"/>
                      </a:xfrm>
                      <a:prstGeom prst="rect">
                        <a:avLst/>
                      </a:prstGeom>
                      <a:blipFill dpi="0" rotWithShape="0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E534D06-4C40-442C-9504-348A08B281D9}" type="slidenum">
              <a:rPr/>
              <a:pPr lvl="0"/>
              <a:t>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81000" y="0"/>
            <a:ext cx="8229600" cy="838200"/>
          </a:xfrm>
        </p:spPr>
        <p:txBody>
          <a:bodyPr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Comparing data mining schemes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0000" y="965160"/>
            <a:ext cx="8820000" cy="5044971"/>
          </a:xfrm>
        </p:spPr>
        <p:txBody>
          <a:bodyPr>
            <a:spAutoFit/>
          </a:bodyPr>
          <a:lstStyle>
            <a:def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None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defPPr>
            <a:lvl1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1pPr>
            <a:lvl2pPr marL="848520" marR="0" lvl="1" indent="-277200" algn="l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799920" algn="l"/>
                <a:tab pos="171431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2pPr>
            <a:lvl3pPr marL="1371600" marR="0" lvl="2" indent="-228600" algn="l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3pPr>
            <a:lvl4pPr marL="1790640" marR="0" lvl="3" indent="-22860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37800" algn="l"/>
                <a:tab pos="952200" algn="l"/>
                <a:tab pos="1866599" algn="l"/>
                <a:tab pos="2781000" algn="l"/>
                <a:tab pos="3695400" algn="l"/>
                <a:tab pos="4609800" algn="l"/>
                <a:tab pos="5524200" algn="l"/>
                <a:tab pos="6438599" algn="l"/>
                <a:tab pos="7352999" algn="l"/>
                <a:tab pos="82673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4pPr>
            <a:lvl5pPr marL="2286000" marR="0" lvl="4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5pPr>
            <a:lvl6pPr marL="2286000" marR="0" lvl="5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6pPr>
            <a:lvl7pPr marL="2286000" marR="0" lvl="6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7pPr>
            <a:lvl8pPr marL="2286000" marR="0" lvl="7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8pPr>
            <a:lvl9pPr marL="2286000" marR="0" lvl="8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9pPr>
          </a:lstStyle>
          <a:p>
            <a:pPr marL="0" lvl="0" indent="0"/>
            <a:r>
              <a:rPr lang="en-US" sz="2600" dirty="0"/>
              <a:t>Want to show that </a:t>
            </a:r>
            <a:r>
              <a:rPr lang="en-US" sz="2600" dirty="0" smtClean="0"/>
              <a:t>learning scheme </a:t>
            </a:r>
            <a:r>
              <a:rPr lang="en-US" sz="2600" dirty="0"/>
              <a:t>A is better than </a:t>
            </a:r>
            <a:r>
              <a:rPr lang="en-US" sz="2600" dirty="0" smtClean="0"/>
              <a:t>learning scheme </a:t>
            </a:r>
            <a:r>
              <a:rPr lang="en-US" sz="2600" dirty="0"/>
              <a:t>B in a particular domain</a:t>
            </a:r>
          </a:p>
          <a:p>
            <a:pPr marL="0" lvl="1" indent="0"/>
            <a:r>
              <a:rPr lang="en-US" sz="2600" dirty="0"/>
              <a:t>For a given amount of training data</a:t>
            </a:r>
          </a:p>
          <a:p>
            <a:pPr marL="0" lvl="1" indent="0"/>
            <a:r>
              <a:rPr lang="en-US" sz="2600" dirty="0"/>
              <a:t>On average, across all possible training sets</a:t>
            </a:r>
          </a:p>
          <a:p>
            <a:pPr marL="0" lvl="0" indent="0"/>
            <a:r>
              <a:rPr lang="en-US" sz="2600" dirty="0"/>
              <a:t>Let's assume we have an infinite amount of data from the domain:</a:t>
            </a:r>
          </a:p>
          <a:p>
            <a:pPr marL="0" lvl="1" indent="0"/>
            <a:r>
              <a:rPr lang="en-US" sz="2600" dirty="0"/>
              <a:t>Sample infinitely many dataset of specified size</a:t>
            </a:r>
          </a:p>
          <a:p>
            <a:pPr marL="0" lvl="1" indent="0"/>
            <a:r>
              <a:rPr lang="en-US" sz="2600" dirty="0"/>
              <a:t>Obtain cross-validation estimate on each dataset for each scheme</a:t>
            </a:r>
          </a:p>
          <a:p>
            <a:pPr marL="0" lvl="1" indent="0"/>
            <a:r>
              <a:rPr lang="en-US" sz="2600" dirty="0"/>
              <a:t>Check if mean accuracy for scheme A is better than mean accuracy for scheme 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953AA60-BB7C-477A-ACFA-6999B096B3D9}" type="slidenum">
              <a:rPr/>
              <a:pPr lvl="0"/>
              <a:t>25</a:t>
            </a:fld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Paired t-test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7240" y="804959"/>
            <a:ext cx="8640000" cy="3344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practice we have limited data and a limited number of estimates for computing the mean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Student’s t-test</a:t>
            </a: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tells whether the means of two samples are significantly different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our case the samples are cross-validation estimates for different datasets from the domain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Use a </a:t>
            </a:r>
            <a:r>
              <a:rPr lang="en-US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paired</a:t>
            </a: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t-test because the individual samples are paired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same CV is applied twice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7380000" y="4320000"/>
            <a:ext cx="1764000" cy="21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Freeform 4"/>
          <p:cNvSpPr/>
          <p:nvPr/>
        </p:nvSpPr>
        <p:spPr>
          <a:xfrm>
            <a:off x="180000" y="5040000"/>
            <a:ext cx="7020000" cy="1208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William Gosset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>
                <a:tab pos="0" algn="l"/>
                <a:tab pos="66348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600" b="1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Born:	1876 in Canterbury; Died:  1937 in Beaconsfield, England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600" b="1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Obtained a post as a chemist in the Guinness brewery in Dublin in 1899. Invented the t-test to handle small samples for quality control in brewing. Wrote under the name "Student".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1600" b="1" i="0" u="none" strike="noStrike" baseline="0">
              <a:ln>
                <a:noFill/>
              </a:ln>
              <a:solidFill>
                <a:srgbClr val="00DCFF"/>
              </a:solidFill>
              <a:latin typeface="Times New Roman" pitchFamily="18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1600" b="1" i="0" u="none" strike="noStrike" baseline="0">
              <a:ln>
                <a:noFill/>
              </a:ln>
              <a:solidFill>
                <a:srgbClr val="00DCFF"/>
              </a:solidFill>
              <a:latin typeface="Times New Roman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D5D911A-BAC9-434F-9B43-E920541A5BAA}" type="slidenum">
              <a:rPr/>
              <a:pPr lvl="0"/>
              <a:t>26</a:t>
            </a:fld>
            <a:endParaRPr lang="en-US"/>
          </a:p>
        </p:txBody>
      </p:sp>
      <p:sp>
        <p:nvSpPr>
          <p:cNvPr id="5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Student’s distribution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080000"/>
            <a:ext cx="882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With small samples (</a:t>
            </a:r>
            <a:r>
              <a:rPr lang="en-NZ" sz="32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k </a:t>
            </a: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&lt; 100) the mean follows </a:t>
            </a:r>
            <a:r>
              <a:rPr lang="en-NZ" sz="32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Student’s distribution with k</a:t>
            </a:r>
            <a:r>
              <a:rPr lang="en-NZ" sz="32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Tahoma" pitchFamily="2"/>
                <a:cs typeface="Tahoma" pitchFamily="2"/>
              </a:rPr>
              <a:t>–</a:t>
            </a: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1</a:t>
            </a:r>
            <a:r>
              <a:rPr lang="en-NZ" sz="32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degrees of freedom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Confidence limits: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60000" y="3960000"/>
            <a:ext cx="2160000" cy="2344680"/>
            <a:chOff x="2160000" y="3960000"/>
            <a:chExt cx="2160000" cy="2344680"/>
          </a:xfrm>
        </p:grpSpPr>
        <p:sp>
          <p:nvSpPr>
            <p:cNvPr id="5" name="Freeform 4"/>
            <p:cNvSpPr/>
            <p:nvPr/>
          </p:nvSpPr>
          <p:spPr>
            <a:xfrm>
              <a:off x="3283199" y="5969879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0.88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2160000" y="5969879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20%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283199" y="563508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1.38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2160000" y="563508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10%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3283199" y="529992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1.83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160000" y="529992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5%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283199" y="496512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2.82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283199" y="462996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3.25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283199" y="429516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4.30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283199" y="396000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2160000" y="496512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1%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2160000" y="462996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0.5%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2160000" y="429516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0.1%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2160000" y="396000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Pr[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X 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Gothic" pitchFamily="2"/>
                  <a:cs typeface="Lucidasans" pitchFamily="2"/>
                </a:rPr>
                <a:t>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 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]</a:t>
              </a:r>
            </a:p>
          </p:txBody>
        </p:sp>
        <p:sp>
          <p:nvSpPr>
            <p:cNvPr id="19" name="Straight Connector 18"/>
            <p:cNvSpPr/>
            <p:nvPr/>
          </p:nvSpPr>
          <p:spPr>
            <a:xfrm>
              <a:off x="2160000" y="396000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0" name="Straight Connector 19"/>
            <p:cNvSpPr/>
            <p:nvPr/>
          </p:nvSpPr>
          <p:spPr>
            <a:xfrm>
              <a:off x="2160000" y="429516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1" name="Straight Connector 20"/>
            <p:cNvSpPr/>
            <p:nvPr/>
          </p:nvSpPr>
          <p:spPr>
            <a:xfrm>
              <a:off x="2160000" y="630468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2" name="Straight Connector 21"/>
            <p:cNvSpPr/>
            <p:nvPr/>
          </p:nvSpPr>
          <p:spPr>
            <a:xfrm>
              <a:off x="2160000" y="396000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3" name="Straight Connector 22"/>
            <p:cNvSpPr/>
            <p:nvPr/>
          </p:nvSpPr>
          <p:spPr>
            <a:xfrm>
              <a:off x="4320000" y="396000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4" name="Straight Connector 23"/>
            <p:cNvSpPr/>
            <p:nvPr/>
          </p:nvSpPr>
          <p:spPr>
            <a:xfrm>
              <a:off x="3283199" y="396000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940000" y="3955320"/>
            <a:ext cx="2160000" cy="2344680"/>
            <a:chOff x="5940000" y="3955320"/>
            <a:chExt cx="2160000" cy="2344680"/>
          </a:xfrm>
        </p:grpSpPr>
        <p:sp>
          <p:nvSpPr>
            <p:cNvPr id="26" name="Freeform 25"/>
            <p:cNvSpPr/>
            <p:nvPr/>
          </p:nvSpPr>
          <p:spPr>
            <a:xfrm>
              <a:off x="7063200" y="596520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0.84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5940000" y="596520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20%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7063200" y="563040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1.28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940000" y="563040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10%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7063200" y="529524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1.65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940000" y="529524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5%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7063200" y="496044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2.33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7063200" y="462528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2.58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7063200" y="4290480"/>
              <a:ext cx="10368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3.09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7063200" y="3955320"/>
              <a:ext cx="10368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940000" y="496044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1%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5940000" y="462528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0.5%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940000" y="4290480"/>
              <a:ext cx="1123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0.1%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5940000" y="3955320"/>
              <a:ext cx="1123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Pr[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X 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Gothic" pitchFamily="2"/>
                  <a:cs typeface="Lucidasans" pitchFamily="2"/>
                </a:rPr>
                <a:t>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 </a:t>
              </a: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z</a:t>
              </a: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]</a:t>
              </a:r>
            </a:p>
          </p:txBody>
        </p:sp>
        <p:sp>
          <p:nvSpPr>
            <p:cNvPr id="40" name="Straight Connector 39"/>
            <p:cNvSpPr/>
            <p:nvPr/>
          </p:nvSpPr>
          <p:spPr>
            <a:xfrm>
              <a:off x="5940000" y="395532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1" name="Straight Connector 40"/>
            <p:cNvSpPr/>
            <p:nvPr/>
          </p:nvSpPr>
          <p:spPr>
            <a:xfrm>
              <a:off x="5940000" y="429048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2" name="Straight Connector 41"/>
            <p:cNvSpPr/>
            <p:nvPr/>
          </p:nvSpPr>
          <p:spPr>
            <a:xfrm>
              <a:off x="5940000" y="6300000"/>
              <a:ext cx="21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3" name="Straight Connector 42"/>
            <p:cNvSpPr/>
            <p:nvPr/>
          </p:nvSpPr>
          <p:spPr>
            <a:xfrm>
              <a:off x="5940000" y="395532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4" name="Straight Connector 43"/>
            <p:cNvSpPr/>
            <p:nvPr/>
          </p:nvSpPr>
          <p:spPr>
            <a:xfrm>
              <a:off x="8100000" y="395532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5" name="Straight Connector 44"/>
            <p:cNvSpPr/>
            <p:nvPr/>
          </p:nvSpPr>
          <p:spPr>
            <a:xfrm>
              <a:off x="7063200" y="395532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46" name="Freeform 45"/>
          <p:cNvSpPr/>
          <p:nvPr/>
        </p:nvSpPr>
        <p:spPr>
          <a:xfrm>
            <a:off x="1980000" y="3240000"/>
            <a:ext cx="6840000" cy="72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457200" marR="0" lvl="0" indent="-4572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457200" algn="l"/>
                <a:tab pos="1371600" algn="l"/>
                <a:tab pos="2286000" algn="l"/>
                <a:tab pos="3200399" algn="l"/>
                <a:tab pos="4114800" algn="l"/>
                <a:tab pos="5029200" algn="l"/>
                <a:tab pos="5943599" algn="l"/>
                <a:tab pos="6857999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NZ" sz="2000" b="1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9 degrees of freedom                        normal distribution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840" y="4500000"/>
            <a:ext cx="1698480" cy="110988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Assuming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we have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10 estimates</a:t>
            </a:r>
          </a:p>
        </p:txBody>
      </p:sp>
      <p:sp>
        <p:nvSpPr>
          <p:cNvPr id="48" name="Straight Connector 47"/>
          <p:cNvSpPr/>
          <p:nvPr/>
        </p:nvSpPr>
        <p:spPr>
          <a:xfrm flipV="1">
            <a:off x="1080000" y="3600000"/>
            <a:ext cx="900000" cy="720000"/>
          </a:xfrm>
          <a:prstGeom prst="line">
            <a:avLst/>
          </a:prstGeom>
          <a:noFill/>
          <a:ln w="0">
            <a:solidFill>
              <a:srgbClr val="008000"/>
            </a:solidFill>
            <a:prstDash val="solid"/>
            <a:tailEnd type="arrow"/>
          </a:ln>
        </p:spPr>
        <p:txBody>
          <a:bodyPr vert="horz" lIns="90000" tIns="45000" rIns="90000" bIns="45000" anchor="ctr" anchorCtr="1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77433E6B-0480-437A-A9C5-DD3BAE18113E}" type="slidenum">
              <a:rPr/>
              <a:pPr lvl="0"/>
              <a:t>27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3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Performing the 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295280"/>
            <a:ext cx="900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Fix a significance level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If a difference is significant at the </a:t>
            </a: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a</a:t>
            </a: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% level,</a:t>
            </a:r>
            <a:b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there is a (100-</a:t>
            </a: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a</a:t>
            </a: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)% chance that the true means differ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Divide the significance level by two because the test is two-tailed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I.e. the true difference can be +ve or </a:t>
            </a:r>
            <a:r>
              <a:rPr lang="en-NZ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ahoma" pitchFamily="2"/>
                <a:cs typeface="Tahoma" pitchFamily="2"/>
              </a:rPr>
              <a:t>–</a:t>
            </a: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ve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Look up the value for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z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 that corresponds to </a:t>
            </a: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a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/2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If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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Symbol" pitchFamily="2"/>
                <a:cs typeface="Symbol" pitchFamily="2"/>
              </a:rPr>
              <a:t>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Tahoma" pitchFamily="2"/>
                <a:cs typeface="Tahoma" pitchFamily="2"/>
              </a:rPr>
              <a:t>–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z 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or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Symbol" pitchFamily="2"/>
                <a:cs typeface="Symbol" pitchFamily="2"/>
              </a:rPr>
              <a:t>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z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then the difference is significant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I.e. the </a:t>
            </a:r>
            <a:r>
              <a:rPr lang="en-NZ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null hypothesis</a:t>
            </a: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(that the difference is zero) can be rejected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3368424-B738-4EE0-B0AB-E9B8653DAB82}" type="slidenum">
              <a:rPr/>
              <a:pPr lvl="0"/>
              <a:t>28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Predicting probabilities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219320"/>
            <a:ext cx="8460000" cy="4254668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Performance measure so far: success rate</a:t>
            </a:r>
          </a:p>
          <a:p>
            <a:pPr lvl="1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Also </a:t>
            </a: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called </a:t>
            </a:r>
            <a:r>
              <a:rPr lang="en-NZ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0-1 loss function</a:t>
            </a:r>
            <a:r>
              <a:rPr lang="en-NZ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 loss is 0 for a correct prediction and 1 for an incorrect one</a:t>
            </a:r>
            <a:endParaRPr lang="en-NZ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NZ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Most classifiers produces class probabilities</a:t>
            </a:r>
          </a:p>
          <a:p>
            <a:pPr lvl="1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Depending on the application, we might want to check the accuracy of the probability estimates</a:t>
            </a:r>
          </a:p>
          <a:p>
            <a:pPr lvl="1" hangingPunct="0">
              <a:spcBef>
                <a:spcPts val="697"/>
              </a:spcBef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0-1 loss is not the right thing to use in those cases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020000" y="2700000"/>
            <a:ext cx="180000" cy="3600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FCC6B6D-0324-45B0-8BD0-00DD7C3D3ABF}" type="slidenum">
              <a:rPr/>
              <a:pPr lvl="0"/>
              <a:t>29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Quadratic loss function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6200" y="1196640"/>
            <a:ext cx="8179200" cy="4698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0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…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k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are probability estimates for an instance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is the index of the instance’s actual class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NZ" sz="2600" b="0" i="0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…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k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0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,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except for 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which is 1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Quadratic loss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for each instance is: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Want to minimize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Can show that this is minimized when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</a:t>
            </a:r>
            <a:r>
              <a:rPr lang="en-NZ" sz="2600" b="0" i="0" u="none" strike="noStrike" baseline="30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, the true probabilities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324600" y="3352799"/>
          <a:ext cx="1879601" cy="773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5" name="Equation" r:id="rId4" imgW="863280" imgH="355320" progId="Equation.3">
                  <p:embed/>
                </p:oleObj>
              </mc:Choice>
              <mc:Fallback>
                <p:oleObj name="Equation" r:id="rId4" imgW="863280" imgH="355320" progId="Equation.3">
                  <p:embed/>
                  <p:pic>
                    <p:nvPicPr>
                      <p:cNvPr id="0" name="Picture 3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352799"/>
                        <a:ext cx="1879601" cy="773953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 descr="Parchment"/>
          <p:cNvGraphicFramePr>
            <a:graphicFrameLocks noChangeAspect="1"/>
          </p:cNvGraphicFramePr>
          <p:nvPr/>
        </p:nvGraphicFramePr>
        <p:xfrm>
          <a:off x="3810000" y="4114800"/>
          <a:ext cx="2000250" cy="652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6" name="Equation" r:id="rId7" imgW="1091880" imgH="355320" progId="Equation.3">
                  <p:embed/>
                </p:oleObj>
              </mc:Choice>
              <mc:Fallback>
                <p:oleObj name="Equation" r:id="rId7" imgW="1091880" imgH="355320" progId="Equation.3">
                  <p:embed/>
                  <p:pic>
                    <p:nvPicPr>
                      <p:cNvPr id="0" name="Picture 4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2000250" cy="652052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E721B10-306F-45EB-87E6-1383EBD33115}" type="slidenum">
              <a:rPr/>
              <a:pPr lvl="0"/>
              <a:t>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81000" y="304800"/>
            <a:ext cx="8153400" cy="1219200"/>
          </a:xfrm>
        </p:spPr>
        <p:txBody>
          <a:bodyPr wrap="square" lIns="90360" tIns="44280" rIns="90360" bIns="44280" anchorCtr="0">
            <a:normAutofit/>
          </a:bodyPr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sz="3600" dirty="0" smtClean="0"/>
              <a:t>Lecture 2: Credibility</a:t>
            </a:r>
            <a:r>
              <a:rPr lang="en-NZ" sz="3600" dirty="0"/>
              <a:t>: Evaluating what’s been learned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039" y="1676519"/>
            <a:ext cx="7543799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Issues: training, testing, tuning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Predicting performance: confidence limits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Holdout, cross-validation, bootstrap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Comparing schemes: the t-test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Predicting probabilities: loss functions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Cost-sensitive measures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Evaluating numeric prediction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Minimum Description Length principle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33E7141-D102-48B9-AA1C-33FBB06C15F2}" type="slidenum">
              <a:rPr/>
              <a:pPr lvl="0"/>
              <a:t>30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Informational loss function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039" y="1460880"/>
            <a:ext cx="7543799" cy="42309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 informational loss function is –log(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),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where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is the index of the instance’s actual class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Number of bits required to communicate the actual class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Let 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0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NZ" sz="2600" b="0" i="0" u="none" strike="noStrike" baseline="30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…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k</a:t>
            </a:r>
            <a:r>
              <a:rPr lang="en-NZ" sz="2600" b="0" i="0" u="none" strike="noStrike" baseline="30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 </a:t>
            </a:r>
            <a:r>
              <a:rPr lang="en-NZ" sz="2600" b="0" i="0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be the true class </a:t>
            </a:r>
            <a:r>
              <a:rPr lang="en-NZ" sz="26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probabilities.</a:t>
            </a:r>
            <a:r>
              <a:rPr lang="en-NZ" sz="2600" b="0" i="0" u="none" strike="noStrike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Then </a:t>
            </a: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 expected value for the loss function is:</a:t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/>
            </a:r>
            <a:b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NZ" sz="26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	–p1*log(</a:t>
            </a:r>
            <a:r>
              <a:rPr lang="en-NZ" sz="2600" i="1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i="1" baseline="-250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NZ" sz="26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)-…-</a:t>
            </a:r>
            <a:r>
              <a:rPr lang="en-NZ" sz="2600" dirty="0" err="1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pk</a:t>
            </a:r>
            <a:r>
              <a:rPr lang="en-NZ" sz="26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*log(</a:t>
            </a:r>
            <a:r>
              <a:rPr lang="en-NZ" sz="2600" dirty="0" err="1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pk</a:t>
            </a:r>
            <a:r>
              <a:rPr lang="en-NZ" sz="26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</a:t>
            </a:r>
            <a:endParaRPr lang="en-NZ" sz="26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Justification: minimized when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</a:t>
            </a:r>
            <a:r>
              <a:rPr lang="en-NZ" sz="26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 </a:t>
            </a:r>
            <a:r>
              <a:rPr lang="en-NZ" sz="26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NZ" sz="26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j</a:t>
            </a:r>
            <a:r>
              <a:rPr lang="en-NZ" sz="2600" b="0" i="0" u="none" strike="noStrike" baseline="30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*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Difficulty:</a:t>
            </a:r>
            <a:r>
              <a:rPr lang="en-NZ" sz="26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zero-frequency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066E7B81-FEE3-4A80-98C2-73D1D44E676A}" type="slidenum">
              <a:rPr/>
              <a:pPr lvl="0"/>
              <a:t>31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914400" y="76200"/>
            <a:ext cx="6582000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Discussion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6200" y="1080000"/>
            <a:ext cx="7543799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Which loss function to choose?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Both encourage honesty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Quadratic loss function takes into account all class probability estimates for an instance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Informational loss focuses only on the probability estimate for the actual class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Quadratic loss is bounded:</a:t>
            </a:r>
            <a:b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    </a:t>
            </a:r>
            <a:r>
              <a:rPr lang="en-NZ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it can never exceed 2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Informational loss can be infinite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Informational loss is related to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MDL principle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[later]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48C0366-7C38-45B7-8503-55106BB77386}" type="slidenum">
              <a:rPr/>
              <a:pPr lvl="0"/>
              <a:t>32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800" y="2286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Counting the cost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039" y="1587600"/>
            <a:ext cx="7543799" cy="42393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practice, different types of classification errors often incur different costs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Examples: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Terrorist profiling</a:t>
            </a:r>
          </a:p>
          <a:p>
            <a:pPr marL="0" marR="0" lvl="2" indent="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“Not a terrorist” correct 99.99% of the time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Loan decisions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Oil-slick detection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Fault diagnosis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Promotional mailing</a:t>
            </a: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0D3AFF6-8503-4A8A-84A1-DFE0773ED53A}" type="slidenum">
              <a:rPr/>
              <a:pPr lvl="0"/>
              <a:t>33</a:t>
            </a:fld>
            <a:endParaRPr lang="en-US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62000" y="1524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Counting the cost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039" y="1587600"/>
            <a:ext cx="7543799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</a:t>
            </a:r>
            <a:r>
              <a:rPr lang="en-NZ" sz="32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confusion matrix</a:t>
            </a: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</a:t>
            </a:r>
            <a:b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/>
            </a:r>
            <a:b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There are many other types of cost!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E.g.: cost of collecting training data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440000" y="2286000"/>
            <a:ext cx="6865920" cy="1587600"/>
            <a:chOff x="1440000" y="2286000"/>
            <a:chExt cx="6865920" cy="1587600"/>
          </a:xfrm>
        </p:grpSpPr>
        <p:sp>
          <p:nvSpPr>
            <p:cNvPr id="5" name="Freeform 4"/>
            <p:cNvSpPr/>
            <p:nvPr/>
          </p:nvSpPr>
          <p:spPr>
            <a:xfrm>
              <a:off x="1440000" y="3079800"/>
              <a:ext cx="1795680" cy="793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Actual class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1440000" y="2682720"/>
              <a:ext cx="285048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1440000" y="2286000"/>
              <a:ext cx="285048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6300000" y="3476520"/>
              <a:ext cx="200592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True negative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4290480" y="3476520"/>
              <a:ext cx="200952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 positive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3235680" y="3476520"/>
              <a:ext cx="105480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300000" y="3079800"/>
              <a:ext cx="200592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 negative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290480" y="3079800"/>
              <a:ext cx="200952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True positive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235680" y="3079800"/>
              <a:ext cx="105480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300000" y="2682720"/>
              <a:ext cx="200592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290480" y="2682720"/>
              <a:ext cx="2009520" cy="39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290480" y="2286000"/>
              <a:ext cx="4015440" cy="3967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Predicted class</a:t>
              </a:r>
            </a:p>
          </p:txBody>
        </p:sp>
        <p:sp>
          <p:nvSpPr>
            <p:cNvPr id="17" name="Straight Connector 16"/>
            <p:cNvSpPr/>
            <p:nvPr/>
          </p:nvSpPr>
          <p:spPr>
            <a:xfrm>
              <a:off x="1440000" y="2286000"/>
              <a:ext cx="68659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8" name="Straight Connector 17"/>
            <p:cNvSpPr/>
            <p:nvPr/>
          </p:nvSpPr>
          <p:spPr>
            <a:xfrm>
              <a:off x="8305920" y="2286000"/>
              <a:ext cx="0" cy="15876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9" name="Straight Connector 18"/>
            <p:cNvSpPr/>
            <p:nvPr/>
          </p:nvSpPr>
          <p:spPr>
            <a:xfrm>
              <a:off x="6300000" y="2682720"/>
              <a:ext cx="0" cy="11908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0" name="Straight Connector 19"/>
            <p:cNvSpPr/>
            <p:nvPr/>
          </p:nvSpPr>
          <p:spPr>
            <a:xfrm>
              <a:off x="1440000" y="2286000"/>
              <a:ext cx="0" cy="15876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1" name="Straight Connector 20"/>
            <p:cNvSpPr/>
            <p:nvPr/>
          </p:nvSpPr>
          <p:spPr>
            <a:xfrm>
              <a:off x="1440000" y="3873600"/>
              <a:ext cx="68659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2" name="Straight Connector 21"/>
            <p:cNvSpPr/>
            <p:nvPr/>
          </p:nvSpPr>
          <p:spPr>
            <a:xfrm>
              <a:off x="4290480" y="3079800"/>
              <a:ext cx="40154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3" name="Straight Connector 22"/>
            <p:cNvSpPr/>
            <p:nvPr/>
          </p:nvSpPr>
          <p:spPr>
            <a:xfrm>
              <a:off x="4290480" y="3476520"/>
              <a:ext cx="40154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EB8DB15-6525-40CA-A0A7-53A71C3E0D05}" type="slidenum">
              <a:rPr/>
              <a:pPr lvl="0"/>
              <a:t>34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81000" y="0"/>
            <a:ext cx="8229600" cy="990600"/>
          </a:xfrm>
        </p:spPr>
        <p:txBody>
          <a:bodyPr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Aside: the kappa statistic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80000" y="900000"/>
            <a:ext cx="8820000" cy="5580360"/>
          </a:xfrm>
        </p:spPr>
        <p:txBody>
          <a:bodyPr>
            <a:spAutoFit/>
          </a:bodyPr>
          <a:lstStyle>
            <a:def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None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defPPr>
            <a:lvl1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1pPr>
            <a:lvl2pPr marL="848520" marR="0" lvl="1" indent="-277200" algn="l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799920" algn="l"/>
                <a:tab pos="171431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2pPr>
            <a:lvl3pPr marL="1371600" marR="0" lvl="2" indent="-228600" algn="l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3pPr>
            <a:lvl4pPr marL="1790640" marR="0" lvl="3" indent="-22860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37800" algn="l"/>
                <a:tab pos="952200" algn="l"/>
                <a:tab pos="1866599" algn="l"/>
                <a:tab pos="2781000" algn="l"/>
                <a:tab pos="3695400" algn="l"/>
                <a:tab pos="4609800" algn="l"/>
                <a:tab pos="5524200" algn="l"/>
                <a:tab pos="6438599" algn="l"/>
                <a:tab pos="7352999" algn="l"/>
                <a:tab pos="82673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4pPr>
            <a:lvl5pPr marL="2286000" marR="0" lvl="4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5pPr>
            <a:lvl6pPr marL="2286000" marR="0" lvl="5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6pPr>
            <a:lvl7pPr marL="2286000" marR="0" lvl="6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7pPr>
            <a:lvl8pPr marL="2286000" marR="0" lvl="7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8pPr>
            <a:lvl9pPr marL="2286000" marR="0" lvl="8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9pPr>
          </a:lstStyle>
          <a:p>
            <a:pPr marL="0" lvl="0" indent="0"/>
            <a:r>
              <a:rPr lang="en-US" sz="2600" dirty="0"/>
              <a:t>Two confusion matrices for a 3-class problem:</a:t>
            </a:r>
            <a:br>
              <a:rPr lang="en-US" sz="2600" dirty="0"/>
            </a:br>
            <a:r>
              <a:rPr lang="en-US" sz="2600" dirty="0"/>
              <a:t>actual predictor (left) vs. random predictor (right)</a:t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endParaRPr lang="en-US" sz="2600" dirty="0"/>
          </a:p>
          <a:p>
            <a:pPr marL="0" lvl="0" indent="0"/>
            <a:r>
              <a:rPr lang="en-US" sz="2600" dirty="0"/>
              <a:t>Number of successes: sum of entries in diagonal (</a:t>
            </a:r>
            <a:r>
              <a:rPr lang="en-US" sz="2600" i="1" dirty="0"/>
              <a:t>D</a:t>
            </a:r>
            <a:r>
              <a:rPr lang="en-US" sz="2600" dirty="0"/>
              <a:t>)</a:t>
            </a:r>
          </a:p>
          <a:p>
            <a:pPr marL="0" lvl="0" indent="0"/>
            <a:r>
              <a:rPr lang="en-US" sz="2600" i="1" dirty="0"/>
              <a:t>Kappa </a:t>
            </a:r>
            <a:r>
              <a:rPr lang="en-US" sz="2600" dirty="0"/>
              <a:t>statistic</a:t>
            </a:r>
            <a:r>
              <a:rPr lang="en-US" sz="2600" dirty="0" smtClean="0"/>
              <a:t>: (140-82)/(200-82)=.492</a:t>
            </a:r>
            <a:r>
              <a:rPr lang="en-US" sz="2600" dirty="0"/>
              <a:t/>
            </a:r>
            <a:br>
              <a:rPr lang="en-US" sz="2600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>measures relative improvement over random predictor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440000" y="1980000"/>
            <a:ext cx="5940000" cy="227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EFE0A53-1BC1-40A4-9E5D-F7FAB594E8BC}" type="slidenum">
              <a:rPr/>
              <a:pPr lvl="0"/>
              <a:t>35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81000" y="0"/>
            <a:ext cx="8229600" cy="1143000"/>
          </a:xfrm>
        </p:spPr>
        <p:txBody>
          <a:bodyPr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Classification with costs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3400" y="1143000"/>
            <a:ext cx="8229600" cy="4525963"/>
          </a:xfrm>
        </p:spPr>
        <p:txBody>
          <a:bodyPr>
            <a:spAutoFit/>
          </a:bodyPr>
          <a:lstStyle>
            <a:def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None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defPPr>
            <a:lvl1pPr marL="259200" marR="0" lvl="0" indent="-259200" algn="l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 lang="en-US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1pPr>
            <a:lvl2pPr marL="848520" marR="0" lvl="1" indent="-277200" algn="l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799920" algn="l"/>
                <a:tab pos="171431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2pPr>
            <a:lvl3pPr marL="1371600" marR="0" lvl="2" indent="-228600" algn="l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</a:tabLst>
              <a:def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3pPr>
            <a:lvl4pPr marL="1790640" marR="0" lvl="3" indent="-22860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37800" algn="l"/>
                <a:tab pos="952200" algn="l"/>
                <a:tab pos="1866599" algn="l"/>
                <a:tab pos="2781000" algn="l"/>
                <a:tab pos="3695400" algn="l"/>
                <a:tab pos="4609800" algn="l"/>
                <a:tab pos="5524200" algn="l"/>
                <a:tab pos="6438599" algn="l"/>
                <a:tab pos="7352999" algn="l"/>
                <a:tab pos="8267399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4pPr>
            <a:lvl5pPr marL="2286000" marR="0" lvl="4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5pPr>
            <a:lvl6pPr marL="2286000" marR="0" lvl="5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6pPr>
            <a:lvl7pPr marL="2286000" marR="0" lvl="6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7pPr>
            <a:lvl8pPr marL="2286000" marR="0" lvl="7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8pPr>
            <a:lvl9pPr marL="2286000" marR="0" lvl="8" indent="-304920" algn="l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</a:tabLst>
              <a:defRPr lang="en-US" sz="20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defRPr>
            </a:lvl9pPr>
          </a:lstStyle>
          <a:p>
            <a:pPr marL="0" lvl="0" indent="0"/>
            <a:r>
              <a:rPr lang="en-US" dirty="0"/>
              <a:t>Two cost matrices: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lvl="0" indent="0"/>
            <a:r>
              <a:rPr lang="en-US" dirty="0"/>
              <a:t>Success rate is replaced by average cost per prediction</a:t>
            </a:r>
          </a:p>
          <a:p>
            <a:pPr marL="0" lvl="1" indent="0"/>
            <a:r>
              <a:rPr lang="en-US" dirty="0"/>
              <a:t>Cost is given by appropriate entry in the cost matrix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676400" y="1981200"/>
            <a:ext cx="5787000" cy="199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F1FB363-E1B4-4511-BC25-77DBA6556BF5}" type="slidenum">
              <a:rPr/>
              <a:pPr lvl="0"/>
              <a:t>36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Cost-sensitive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0000" y="1130040"/>
            <a:ext cx="8100000" cy="4027362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So far we haven't taken costs into account at training time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Most learning schemes do not perform cost-sensitive learning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They generate the same classifier no matter what costs are assigned to the different classes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Example: standard decision tree learner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Simple methods for cost-sensitive learning: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Resampling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of instances according to costs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Weighting of instances according to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costs</a:t>
            </a: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FC35070-C2BA-4815-A690-FD636DB5A9E7}" type="slidenum">
              <a:rPr/>
              <a:pPr lvl="0"/>
              <a:t>37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2286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Lift charts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219320"/>
            <a:ext cx="8070480" cy="45349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practice, costs are rarely known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Decisions are usually made by comparing possible scenarios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Example: promotional mailout to 1,000,000 households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Mail to all; 0.1% respond (1000)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448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Data mining tool identifies subset of 100,000 most promising, 0.4% of these respond (400)</a:t>
            </a:r>
            <a:b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1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40% of responses for 10% of cost may pay off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100000"/>
              <a:buFont typeface="Times" pitchFamily="18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Identify subset of 400,000 most promising, 0.2% respond (800)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 </a:t>
            </a: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lift chart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allows a visual comparison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9B077A9-E80A-4157-B1C4-0686E7EB61C1}" type="slidenum">
              <a:rPr/>
              <a:pPr lvl="0"/>
              <a:t>38</a:t>
            </a:fld>
            <a:endParaRPr lang="en-US"/>
          </a:p>
        </p:txBody>
      </p:sp>
      <p:sp>
        <p:nvSpPr>
          <p:cNvPr id="3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Generating a lift chart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440000"/>
            <a:ext cx="7920000" cy="4695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Sort instances according to predicted probability of being positive:</a:t>
            </a: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endParaRPr lang="en-NZ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x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axis is sample size</a:t>
            </a:r>
            <a:b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y</a:t>
            </a:r>
            <a:r>
              <a:rPr lang="en-NZ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axis is number of true positives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60000" y="2520000"/>
            <a:ext cx="7920000" cy="2492280"/>
            <a:chOff x="360000" y="2520000"/>
            <a:chExt cx="7920000" cy="2492280"/>
          </a:xfrm>
        </p:grpSpPr>
        <p:sp>
          <p:nvSpPr>
            <p:cNvPr id="5" name="Freeform 4"/>
            <p:cNvSpPr/>
            <p:nvPr/>
          </p:nvSpPr>
          <p:spPr>
            <a:xfrm>
              <a:off x="5640120" y="4617000"/>
              <a:ext cx="263988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1844999" y="4617000"/>
              <a:ext cx="3795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60000" y="4617000"/>
              <a:ext cx="1484999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640120" y="4161600"/>
              <a:ext cx="2639880" cy="45539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1844999" y="4161600"/>
              <a:ext cx="3795120" cy="45539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0.88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360000" y="4161600"/>
              <a:ext cx="1484999" cy="45539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5640120" y="3705839"/>
              <a:ext cx="2639880" cy="4557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1844999" y="3705839"/>
              <a:ext cx="3795120" cy="4557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0.93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60000" y="3705839"/>
              <a:ext cx="1484999" cy="4557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5640120" y="3310560"/>
              <a:ext cx="263988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844999" y="3310560"/>
              <a:ext cx="3795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0.93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360000" y="3310560"/>
              <a:ext cx="1484999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5640120" y="2915279"/>
              <a:ext cx="263988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1844999" y="2915279"/>
              <a:ext cx="3795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0.95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360000" y="2915279"/>
              <a:ext cx="1484999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640120" y="2520000"/>
              <a:ext cx="263988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Actual class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1844999" y="2520000"/>
              <a:ext cx="3795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NZ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Predicted probability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360000" y="2520000"/>
              <a:ext cx="1484999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3" name="Straight Connector 22"/>
            <p:cNvSpPr/>
            <p:nvPr/>
          </p:nvSpPr>
          <p:spPr>
            <a:xfrm>
              <a:off x="360000" y="2520000"/>
              <a:ext cx="14849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4" name="Straight Connector 23"/>
            <p:cNvSpPr/>
            <p:nvPr/>
          </p:nvSpPr>
          <p:spPr>
            <a:xfrm>
              <a:off x="360000" y="5012280"/>
              <a:ext cx="14849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5" name="Straight Connector 24"/>
            <p:cNvSpPr/>
            <p:nvPr/>
          </p:nvSpPr>
          <p:spPr>
            <a:xfrm>
              <a:off x="360000" y="2520000"/>
              <a:ext cx="0" cy="39527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6" name="Straight Connector 25"/>
            <p:cNvSpPr/>
            <p:nvPr/>
          </p:nvSpPr>
          <p:spPr>
            <a:xfrm>
              <a:off x="8280000" y="2520000"/>
              <a:ext cx="0" cy="24922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7" name="Straight Connector 26"/>
            <p:cNvSpPr/>
            <p:nvPr/>
          </p:nvSpPr>
          <p:spPr>
            <a:xfrm>
              <a:off x="1844999" y="2520000"/>
              <a:ext cx="643500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8" name="Straight Connector 27"/>
            <p:cNvSpPr/>
            <p:nvPr/>
          </p:nvSpPr>
          <p:spPr>
            <a:xfrm>
              <a:off x="360000" y="2915279"/>
              <a:ext cx="0" cy="3952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9" name="Straight Connector 28"/>
            <p:cNvSpPr/>
            <p:nvPr/>
          </p:nvSpPr>
          <p:spPr>
            <a:xfrm>
              <a:off x="1844999" y="2520000"/>
              <a:ext cx="0" cy="24922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0" name="Straight Connector 29"/>
            <p:cNvSpPr/>
            <p:nvPr/>
          </p:nvSpPr>
          <p:spPr>
            <a:xfrm>
              <a:off x="360000" y="3310560"/>
              <a:ext cx="0" cy="39527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1" name="Straight Connector 30"/>
            <p:cNvSpPr/>
            <p:nvPr/>
          </p:nvSpPr>
          <p:spPr>
            <a:xfrm>
              <a:off x="360000" y="3705839"/>
              <a:ext cx="0" cy="45576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2" name="Straight Connector 31"/>
            <p:cNvSpPr/>
            <p:nvPr/>
          </p:nvSpPr>
          <p:spPr>
            <a:xfrm>
              <a:off x="360000" y="4161600"/>
              <a:ext cx="0" cy="4554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3" name="Straight Connector 32"/>
            <p:cNvSpPr/>
            <p:nvPr/>
          </p:nvSpPr>
          <p:spPr>
            <a:xfrm>
              <a:off x="360000" y="461700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4" name="Straight Connector 33"/>
            <p:cNvSpPr/>
            <p:nvPr/>
          </p:nvSpPr>
          <p:spPr>
            <a:xfrm>
              <a:off x="1844999" y="5012280"/>
              <a:ext cx="643500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5" name="Straight Connector 34"/>
            <p:cNvSpPr/>
            <p:nvPr/>
          </p:nvSpPr>
          <p:spPr>
            <a:xfrm>
              <a:off x="1844999" y="2915279"/>
              <a:ext cx="643500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12EB478-ECCE-40DC-9BC7-FA71E2F69FB6}" type="slidenum">
              <a:rPr/>
              <a:pPr lvl="0"/>
              <a:t>39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76200"/>
            <a:ext cx="9359999" cy="978480"/>
          </a:xfrm>
        </p:spPr>
        <p:txBody>
          <a:bodyPr wrap="square" lIns="90360" tIns="44280" rIns="90360" bIns="44280" anchorCtr="0">
            <a:normAutofit/>
          </a:bodyPr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 dirty="0"/>
              <a:t>A hypothetical </a:t>
            </a:r>
            <a:r>
              <a:rPr lang="en-NZ" dirty="0" smtClean="0"/>
              <a:t>cumulative gain  </a:t>
            </a:r>
            <a:r>
              <a:rPr lang="en-NZ" dirty="0"/>
              <a:t>chart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900000" y="1319400"/>
            <a:ext cx="7315200" cy="418607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052280" y="5662440"/>
            <a:ext cx="4343400" cy="6073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40% of responses</a:t>
            </a:r>
            <a:b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for 10% of cost</a:t>
            </a:r>
          </a:p>
        </p:txBody>
      </p:sp>
      <p:sp>
        <p:nvSpPr>
          <p:cNvPr id="5" name="Freeform 4"/>
          <p:cNvSpPr/>
          <p:nvPr/>
        </p:nvSpPr>
        <p:spPr>
          <a:xfrm>
            <a:off x="3871800" y="5738760"/>
            <a:ext cx="4343400" cy="533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80% of responses</a:t>
            </a:r>
            <a:b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</a:br>
            <a:r>
              <a:rPr lang="en-NZ" sz="1800" b="0" i="0" u="none" strike="noStrike" baseline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for 40% of cost</a:t>
            </a:r>
          </a:p>
        </p:txBody>
      </p:sp>
      <p:sp>
        <p:nvSpPr>
          <p:cNvPr id="6" name="Straight Connector 5"/>
          <p:cNvSpPr/>
          <p:nvPr/>
        </p:nvSpPr>
        <p:spPr>
          <a:xfrm flipV="1">
            <a:off x="2576519" y="5052600"/>
            <a:ext cx="228601" cy="685800"/>
          </a:xfrm>
          <a:prstGeom prst="line">
            <a:avLst/>
          </a:prstGeom>
          <a:noFill/>
          <a:ln w="38160">
            <a:solidFill>
              <a:srgbClr val="008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" name="Straight Connector 6"/>
          <p:cNvSpPr/>
          <p:nvPr/>
        </p:nvSpPr>
        <p:spPr>
          <a:xfrm flipV="1">
            <a:off x="4329000" y="5281560"/>
            <a:ext cx="152640" cy="457200"/>
          </a:xfrm>
          <a:prstGeom prst="line">
            <a:avLst/>
          </a:prstGeom>
          <a:noFill/>
          <a:ln w="38160">
            <a:solidFill>
              <a:srgbClr val="008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0069F4FC-E76B-414B-A868-DBBCF3084936}" type="slidenum">
              <a:rPr/>
              <a:pPr lvl="0"/>
              <a:t>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62000" y="1524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Evaluation: the key to success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940377"/>
            <a:ext cx="8404800" cy="591762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How predictive is the model we learned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?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Error on the training data is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not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 good indicator of performance on future data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Otherwise 1-NN would be the optimum classifier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!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Simple solution that can be used if lots of (labeled) data is available: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Split data into training and test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set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However: (labeled) data is usually limited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More sophisticated techniques need to be used</a:t>
            </a: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07BA70E6-6063-4116-909F-4287D8759DF9}" type="slidenum">
              <a:rPr/>
              <a:pPr lvl="0"/>
              <a:t>40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ROC curves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272240"/>
            <a:ext cx="791784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ROC curves</a:t>
            </a: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are similar to lift charts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Stands for “receiver operating characteristic”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Used in signal detection to show tradeoff between hit rate and false alarm rate over noisy channel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3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Differences to lift chart: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6302160" algn="r"/>
                <a:tab pos="7200720" algn="l"/>
                <a:tab pos="8115119" algn="l"/>
                <a:tab pos="9029519" algn="l"/>
              </a:tabLst>
            </a:pPr>
            <a:r>
              <a:rPr lang="en-NZ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y </a:t>
            </a:r>
            <a:r>
              <a:rPr lang="en-NZ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axis shows percentage of true positives in sample 	</a:t>
            </a:r>
            <a:r>
              <a:rPr lang="en-NZ" sz="20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rather than absolute number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6302160" algn="r"/>
                <a:tab pos="7200720" algn="l"/>
                <a:tab pos="8115119" algn="l"/>
                <a:tab pos="9029519" algn="l"/>
              </a:tabLst>
            </a:pPr>
            <a:r>
              <a:rPr lang="en-NZ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x</a:t>
            </a:r>
            <a:r>
              <a:rPr lang="en-NZ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axis shows percentage of false positives in sample	</a:t>
            </a:r>
            <a:r>
              <a:rPr lang="en-NZ" sz="20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rather than sample size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B436CF4-069E-44A0-A49B-B08F6D9A188E}" type="slidenum">
              <a:rPr/>
              <a:pPr lvl="0"/>
              <a:t>41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98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NZ"/>
              <a:t>A sample ROC curve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052280" y="1275480"/>
            <a:ext cx="7010640" cy="41576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900000" y="5605560"/>
            <a:ext cx="6324479" cy="7678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Jagged curve—one set of test data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Smooth curve—use cross-validation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C51C59D-548C-474F-BF45-0EE218C6FA55}" type="slidenum">
              <a:rPr/>
              <a:pPr lvl="0"/>
              <a:t>42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3600"/>
              <a:t>More measures...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187280"/>
            <a:ext cx="9144000" cy="4658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Percentage of retrieved documents that are relevant: </a:t>
            </a: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precision=</a:t>
            </a: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TP/(TP+FP)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Percentage of relevant documents that are returned: </a:t>
            </a:r>
            <a:b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</a:b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recall =</a:t>
            </a: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TP/(TP+FN)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Precision/recall curves have hyperbolic shape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Summary measures: average precision at 20%, 50% and 80% recall (</a:t>
            </a: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three-point average recall</a:t>
            </a: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F-measure</a:t>
            </a: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=(2</a:t>
            </a: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× </a:t>
            </a: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recall</a:t>
            </a: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× </a:t>
            </a: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precision)/(recall+precision)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sensitivity </a:t>
            </a: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× specificity = </a:t>
            </a: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(TP / (TP + FN)) </a:t>
            </a: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×</a:t>
            </a: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 (TN / (FP + TN))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Area under the ROC curve (</a:t>
            </a: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AUC</a:t>
            </a: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): </a:t>
            </a:r>
            <a:b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</a:b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Utopia" pitchFamily="18"/>
                <a:cs typeface="Utopia" pitchFamily="18"/>
              </a:rPr>
              <a:t>probability that randomly chosen positive instance is ranked above randomly chosen negative 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3914589-9054-47CE-9162-B36193D9D654}" type="slidenum">
              <a:rPr/>
              <a:pPr lvl="0"/>
              <a:t>43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3400" y="0"/>
            <a:ext cx="7543799" cy="978480"/>
          </a:xfrm>
        </p:spPr>
        <p:txBody>
          <a:bodyPr wrap="square" lIns="90360" tIns="44280" rIns="90360" bIns="44280" anchorCtr="0">
            <a:normAutofit fontScale="90000"/>
          </a:bodyPr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Evaluating numeric </a:t>
            </a:r>
            <a:r>
              <a:rPr lang="en-US" dirty="0" smtClean="0"/>
              <a:t>prediction </a:t>
            </a:r>
            <a:r>
              <a:rPr lang="en-US" sz="1800" dirty="0" smtClean="0"/>
              <a:t>(Table 5.8)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059896"/>
            <a:ext cx="7543799" cy="493645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Actual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target values: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2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…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Predicted target values: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1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800" b="0" i="1" u="none" strike="noStrike" baseline="-2500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2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… </a:t>
            </a:r>
            <a:r>
              <a:rPr lang="en-US" sz="28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</a:t>
            </a:r>
            <a:r>
              <a:rPr lang="en-US" sz="2800" b="0" i="1" u="none" strike="noStrike" baseline="-25000" dirty="0" err="1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n</a:t>
            </a:r>
            <a:endParaRPr lang="en-US" sz="2800" b="0" i="1" u="none" strike="noStrike" baseline="-2500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Most popular measure: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mean-squared </a:t>
            </a:r>
            <a:r>
              <a:rPr lang="en-US" sz="2800" b="0" i="1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error  (MSE)</a:t>
            </a:r>
            <a:endParaRPr lang="en-US" sz="2800" b="0" i="1" u="none" strike="noStrike" baseline="0" dirty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457200" lvl="2" hangingPunct="0"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Easy to manipulate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mathematically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Root MSE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Mean absolute error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Relative-squared error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Root relative squared error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Relative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absolute error</a:t>
            </a:r>
          </a:p>
          <a:p>
            <a:pPr marL="0" lvl="1" hangingPunct="0">
              <a:spcBef>
                <a:spcPts val="598"/>
              </a:spcBef>
              <a:buSzPct val="45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aseline="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Correlation</a:t>
            </a:r>
            <a:r>
              <a:rPr lang="en-US" sz="2400" dirty="0" smtClean="0"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coefficient</a:t>
            </a:r>
            <a:endParaRPr lang="en-US" sz="2400" b="0" i="0" u="none" strike="noStrike" baseline="0" dirty="0" smtClean="0">
              <a:ln>
                <a:noFill/>
              </a:ln>
              <a:solidFill>
                <a:srgbClr val="00DCFF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D00B36B-2082-4BC9-A70E-0818EB0E0E1B}" type="slidenum">
              <a:rPr/>
              <a:pPr lvl="0"/>
              <a:t>44</a:t>
            </a:fld>
            <a:endParaRPr lang="en-US"/>
          </a:p>
        </p:txBody>
      </p:sp>
      <p:sp>
        <p:nvSpPr>
          <p:cNvPr id="6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Which measure?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1919" y="1080000"/>
            <a:ext cx="7543799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Best to look at all of them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Often it doesn’t matter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Example: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20000" y="2921760"/>
            <a:ext cx="8100000" cy="2371680"/>
            <a:chOff x="720000" y="2921760"/>
            <a:chExt cx="8100000" cy="2371680"/>
          </a:xfrm>
        </p:grpSpPr>
        <p:sp>
          <p:nvSpPr>
            <p:cNvPr id="5" name="Freeform 4"/>
            <p:cNvSpPr/>
            <p:nvPr/>
          </p:nvSpPr>
          <p:spPr>
            <a:xfrm>
              <a:off x="7707960" y="489816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0.91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6437519" y="489816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0.89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5325480" y="489816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0.88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4293360" y="489816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0.88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720000" y="489816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Correlation coefficient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7707960" y="450288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30.4%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437519" y="450288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34.8%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325480" y="450288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40.1%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4293360" y="450288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43.1%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720000" y="450288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Relative absolute error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7707960" y="410760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35.8%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6437519" y="410760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39.4%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5325480" y="410760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57.2%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4293360" y="410760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42.2%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720000" y="410760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Root rel squared error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7707960" y="371232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29.2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6437519" y="371232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33.4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325480" y="371232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38.5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4293360" y="371232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41.3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720000" y="371232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Mean absolute error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7707960" y="3317039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57.4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37519" y="3317039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63.3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5325480" y="3317039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91.7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4293360" y="3317039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67.8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720000" y="3317039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Root mean-squared error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7707960" y="292176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D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6437519" y="2921760"/>
              <a:ext cx="12704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C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325480" y="2921760"/>
              <a:ext cx="111204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4293360" y="2921760"/>
              <a:ext cx="103212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49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720000" y="2921760"/>
              <a:ext cx="3573360" cy="39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/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5" name="Straight Connector 34"/>
            <p:cNvSpPr/>
            <p:nvPr/>
          </p:nvSpPr>
          <p:spPr>
            <a:xfrm>
              <a:off x="720000" y="2921760"/>
              <a:ext cx="357336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6" name="Straight Connector 35"/>
            <p:cNvSpPr/>
            <p:nvPr/>
          </p:nvSpPr>
          <p:spPr>
            <a:xfrm>
              <a:off x="720000" y="5293440"/>
              <a:ext cx="357336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7" name="Straight Connector 36"/>
            <p:cNvSpPr/>
            <p:nvPr/>
          </p:nvSpPr>
          <p:spPr>
            <a:xfrm>
              <a:off x="720000" y="2921760"/>
              <a:ext cx="0" cy="39527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8" name="Straight Connector 37"/>
            <p:cNvSpPr/>
            <p:nvPr/>
          </p:nvSpPr>
          <p:spPr>
            <a:xfrm>
              <a:off x="8820000" y="2921760"/>
              <a:ext cx="0" cy="39527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9" name="Straight Connector 38"/>
            <p:cNvSpPr/>
            <p:nvPr/>
          </p:nvSpPr>
          <p:spPr>
            <a:xfrm>
              <a:off x="4293360" y="2921760"/>
              <a:ext cx="1032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0" name="Straight Connector 39"/>
            <p:cNvSpPr/>
            <p:nvPr/>
          </p:nvSpPr>
          <p:spPr>
            <a:xfrm>
              <a:off x="5325480" y="2921760"/>
              <a:ext cx="111203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1" name="Straight Connector 40"/>
            <p:cNvSpPr/>
            <p:nvPr/>
          </p:nvSpPr>
          <p:spPr>
            <a:xfrm>
              <a:off x="6437519" y="2921760"/>
              <a:ext cx="1270441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2" name="Straight Connector 41"/>
            <p:cNvSpPr/>
            <p:nvPr/>
          </p:nvSpPr>
          <p:spPr>
            <a:xfrm>
              <a:off x="7707960" y="2921760"/>
              <a:ext cx="111204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3" name="Straight Connector 42"/>
            <p:cNvSpPr/>
            <p:nvPr/>
          </p:nvSpPr>
          <p:spPr>
            <a:xfrm>
              <a:off x="4293360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4" name="Straight Connector 43"/>
            <p:cNvSpPr/>
            <p:nvPr/>
          </p:nvSpPr>
          <p:spPr>
            <a:xfrm>
              <a:off x="5325480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5" name="Straight Connector 44"/>
            <p:cNvSpPr/>
            <p:nvPr/>
          </p:nvSpPr>
          <p:spPr>
            <a:xfrm>
              <a:off x="6437519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6" name="Straight Connector 45"/>
            <p:cNvSpPr/>
            <p:nvPr/>
          </p:nvSpPr>
          <p:spPr>
            <a:xfrm>
              <a:off x="7707960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7" name="Straight Connector 46"/>
            <p:cNvSpPr/>
            <p:nvPr/>
          </p:nvSpPr>
          <p:spPr>
            <a:xfrm>
              <a:off x="8820000" y="3317039"/>
              <a:ext cx="0" cy="19764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4293360" y="529344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9" name="Straight Connector 48"/>
            <p:cNvSpPr/>
            <p:nvPr/>
          </p:nvSpPr>
          <p:spPr>
            <a:xfrm>
              <a:off x="4293360" y="3317039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0" name="Straight Connector 49"/>
            <p:cNvSpPr/>
            <p:nvPr/>
          </p:nvSpPr>
          <p:spPr>
            <a:xfrm>
              <a:off x="4293360" y="371232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1" name="Straight Connector 50"/>
            <p:cNvSpPr/>
            <p:nvPr/>
          </p:nvSpPr>
          <p:spPr>
            <a:xfrm>
              <a:off x="4293360" y="410760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2" name="Straight Connector 51"/>
            <p:cNvSpPr/>
            <p:nvPr/>
          </p:nvSpPr>
          <p:spPr>
            <a:xfrm>
              <a:off x="4293360" y="450288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3" name="Straight Connector 52"/>
            <p:cNvSpPr/>
            <p:nvPr/>
          </p:nvSpPr>
          <p:spPr>
            <a:xfrm>
              <a:off x="4293360" y="4898160"/>
              <a:ext cx="45266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4" name="Straight Connector 53"/>
            <p:cNvSpPr/>
            <p:nvPr/>
          </p:nvSpPr>
          <p:spPr>
            <a:xfrm>
              <a:off x="720000" y="3317039"/>
              <a:ext cx="0" cy="3952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5" name="Straight Connector 54"/>
            <p:cNvSpPr/>
            <p:nvPr/>
          </p:nvSpPr>
          <p:spPr>
            <a:xfrm>
              <a:off x="720000" y="371232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6" name="Straight Connector 55"/>
            <p:cNvSpPr/>
            <p:nvPr/>
          </p:nvSpPr>
          <p:spPr>
            <a:xfrm>
              <a:off x="720000" y="410760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7" name="Straight Connector 56"/>
            <p:cNvSpPr/>
            <p:nvPr/>
          </p:nvSpPr>
          <p:spPr>
            <a:xfrm>
              <a:off x="720000" y="450288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8" name="Straight Connector 57"/>
            <p:cNvSpPr/>
            <p:nvPr/>
          </p:nvSpPr>
          <p:spPr>
            <a:xfrm>
              <a:off x="720000" y="4898160"/>
              <a:ext cx="0" cy="39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>
              <a:defPPr lvl="0">
                <a:buClr>
                  <a:srgbClr val="008000"/>
                </a:buClr>
                <a:buSzPct val="100000"/>
                <a:buFont typeface="Times New Roman" pitchFamily="18"/>
                <a:buNone/>
              </a:defPPr>
              <a:lvl1pPr lvl="0">
                <a:buClr>
                  <a:srgbClr val="008000"/>
                </a:buClr>
                <a:buSzPct val="100000"/>
                <a:buFont typeface="Times New Roman" pitchFamily="18"/>
                <a:buChar char="•"/>
              </a:lvl1pPr>
              <a:lvl2pPr lvl="1">
                <a:buClr>
                  <a:srgbClr val="008000"/>
                </a:buClr>
                <a:buSzPct val="100000"/>
                <a:buFont typeface="Times New Roman" pitchFamily="18"/>
                <a:buChar char="•"/>
              </a:lvl2pPr>
              <a:lvl3pPr lvl="2">
                <a:buClr>
                  <a:srgbClr val="008000"/>
                </a:buClr>
                <a:buSzPct val="100000"/>
                <a:buFont typeface="Times New Roman" pitchFamily="18"/>
                <a:buChar char="•"/>
              </a:lvl3pPr>
              <a:lvl4pPr lvl="3">
                <a:buClr>
                  <a:srgbClr val="008000"/>
                </a:buClr>
                <a:buSzPct val="100000"/>
                <a:buFont typeface="Times New Roman" pitchFamily="18"/>
                <a:buChar char="•"/>
              </a:lvl4pPr>
              <a:lvl5pPr lvl="4">
                <a:buClr>
                  <a:srgbClr val="008000"/>
                </a:buClr>
                <a:buSzPct val="100000"/>
                <a:buFont typeface="Times New Roman" pitchFamily="18"/>
                <a:buChar char="•"/>
              </a:lvl5pPr>
              <a:lvl6pPr lvl="5">
                <a:buClr>
                  <a:srgbClr val="008000"/>
                </a:buClr>
                <a:buSzPct val="100000"/>
                <a:buFont typeface="Times New Roman" pitchFamily="18"/>
                <a:buChar char="•"/>
              </a:lvl6pPr>
              <a:lvl7pPr lvl="6">
                <a:buClr>
                  <a:srgbClr val="008000"/>
                </a:buClr>
                <a:buSzPct val="100000"/>
                <a:buFont typeface="Times New Roman" pitchFamily="18"/>
                <a:buChar char="•"/>
              </a:lvl7pPr>
              <a:lvl8pPr lvl="7">
                <a:buClr>
                  <a:srgbClr val="008000"/>
                </a:buClr>
                <a:buSzPct val="100000"/>
                <a:buFont typeface="Times New Roman" pitchFamily="18"/>
                <a:buChar char="•"/>
              </a:lvl8pPr>
              <a:lvl9pPr lvl="8">
                <a:buClr>
                  <a:srgbClr val="008000"/>
                </a:buClr>
                <a:buSzPct val="100000"/>
                <a:buFont typeface="Times New Roman" pitchFamily="18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59" name="Freeform 58"/>
          <p:cNvSpPr/>
          <p:nvPr/>
        </p:nvSpPr>
        <p:spPr>
          <a:xfrm>
            <a:off x="4114800" y="5410200"/>
            <a:ext cx="2057400" cy="622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D best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C second-best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Tahoma" pitchFamily="18"/>
                <a:ea typeface="Gothic" pitchFamily="2"/>
                <a:cs typeface="Lucidasans" pitchFamily="2"/>
              </a:rPr>
              <a:t>A, B arguable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B3C4DD93-84C6-4462-95F1-7B98EBDF118B}" type="slidenum">
              <a:rPr/>
              <a:pPr lvl="0"/>
              <a:t>45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99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The MDL principle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080000"/>
            <a:ext cx="882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MDL stands for </a:t>
            </a:r>
            <a:r>
              <a:rPr lang="en-US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minimum description length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description length is defined as:</a:t>
            </a:r>
            <a:b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	          </a:t>
            </a: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space required to describe a theory</a:t>
            </a:r>
            <a:b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                                             </a:t>
            </a: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+</a:t>
            </a:r>
            <a:b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    </a:t>
            </a:r>
            <a:r>
              <a:rPr lang="en-US" sz="24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space required to describe the theory’s mistakes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In our case the theory is the classifier and the mistakes are the errors on the training data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Aim: we seek a classifier with minimal DL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MDL principle is a </a:t>
            </a:r>
            <a:r>
              <a:rPr lang="en-US" sz="28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model selection criterion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895DC09-F6F8-4B44-87CC-EC2FB7346EBA}" type="slidenum">
              <a:rPr/>
              <a:pPr lvl="0"/>
              <a:t>46</a:t>
            </a:fld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162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Model selection criteria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66680"/>
            <a:ext cx="791784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Model selection criteria attempt to find a good compromise between: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complexity of a model</a:t>
            </a:r>
          </a:p>
          <a:p>
            <a:pPr marL="0" marR="0" lvl="1" indent="0" algn="l" rtl="0" hangingPunct="0">
              <a:lnSpc>
                <a:spcPct val="9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Its prediction accuracy on the training data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Reasoning: a good model is a simple model that achieves high accuracy on the given data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Also known as </a:t>
            </a:r>
            <a:r>
              <a:rPr lang="en-US" sz="2600" b="0" i="1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Occam’s Razor </a:t>
            </a: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</a:t>
            </a:r>
            <a:b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best theory is the smallest one</a:t>
            </a:r>
            <a:b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6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that describes all the facts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7165799" y="4103640"/>
            <a:ext cx="1978200" cy="237636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Freeform 4"/>
          <p:cNvSpPr/>
          <p:nvPr/>
        </p:nvSpPr>
        <p:spPr>
          <a:xfrm>
            <a:off x="914400" y="4724400"/>
            <a:ext cx="6248520" cy="10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/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William of Ockham, born in the village of Ockham in Surrey (England) about 1285, was the most influential philosopher of the 14th century and a controversial theologian.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1800" b="1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5C2BEC8-7084-46F8-B7EB-5AC9F9347EE6}" type="slidenum">
              <a:rPr/>
              <a:pPr lvl="0"/>
              <a:t>47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800000" y="-7848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Elegance vs. errors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440000"/>
            <a:ext cx="8277840" cy="233362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Theory 1: very simple, elegant theory that explains the data almost perfectly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Theory 2: significantly more complex theory that reproduces the data without mistakes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Theory 1 is probably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preferable</a:t>
            </a: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EBE80A6-C576-4DD4-89B5-512E88721452}" type="slidenum">
              <a:rPr/>
              <a:pPr lvl="0"/>
              <a:t>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04800" y="762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Issues in evaluation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219200"/>
            <a:ext cx="8097840" cy="366816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Statistical reliability of estimated differences in performance (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Symbol" pitchFamily="18"/>
                <a:ea typeface="Gothic" pitchFamily="2"/>
                <a:cs typeface="Lucidasans" pitchFamily="2"/>
              </a:rPr>
              <a:t>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 significance tests)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Choice of performance measure: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Number of correct classifications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Accuracy of probability estimates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Error in numeric predictions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Costs assigned to different types of errors</a:t>
            </a:r>
          </a:p>
          <a:p>
            <a:pPr marL="457200" lvl="2" hangingPunct="0"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Many practical applications involve costs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3D590B7-89F5-4022-BE39-F01139E48EA2}" type="slidenum">
              <a:rPr/>
              <a:pPr lvl="0"/>
              <a:t>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81000" y="2286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Training and testing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1" y="1295400"/>
            <a:ext cx="7924800" cy="399921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Natural performance measure for classification problems: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error rate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Success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 instance’s class is predicted correctly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Error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: instance’s class is predicted incorrectly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Error rate: proportion of errors made over the whole set of instances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1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Resubstitution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error: 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error rate obtained from training data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 err="1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Resubstitution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error is (hopelessly) optimistic!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06E1F7AC-7C92-40DC-91E7-AA106850B373}" type="slidenum">
              <a:rPr/>
              <a:pPr lvl="0"/>
              <a:t>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Training and testing 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587600"/>
            <a:ext cx="8640000" cy="331351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Test set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: independent instances that have played no part in formation of classifier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Assumption: both training data and test data are representative samples of the underlying problem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Test and training data may differ in nature</a:t>
            </a:r>
          </a:p>
          <a:p>
            <a:pPr marL="457200" lvl="2" hangingPunct="0">
              <a:lnSpc>
                <a:spcPct val="90000"/>
              </a:lnSpc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Example: classifiers built using customer data from two different towns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and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B</a:t>
            </a:r>
          </a:p>
          <a:p>
            <a:pPr marL="457200" lvl="3" hangingPunct="0">
              <a:lnSpc>
                <a:spcPct val="90000"/>
              </a:lnSpc>
              <a:spcBef>
                <a:spcPts val="499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To estimate performance of classifier from town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A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in completely new town, test it on data from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7818BCE-3497-42CA-BBB4-9232E403ACFD}" type="slidenum">
              <a:rPr/>
              <a:pPr lvl="0"/>
              <a:t>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Note on parameter tuning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19320"/>
            <a:ext cx="882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It is important that the test data is not used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in any way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to create the classifier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Some learning schemes operate in two stages:</a:t>
            </a:r>
          </a:p>
          <a:p>
            <a:pPr marL="457200" lvl="2" hangingPunct="0"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Stage 1: build the basic structure</a:t>
            </a:r>
          </a:p>
          <a:p>
            <a:pPr marL="457200" lvl="2" hangingPunct="0"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Stage 2: optimize parameter settings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The test data can’t be used for parameter tuning!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Proper procedure uses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three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 sets: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training data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,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validation data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, and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test data</a:t>
            </a:r>
          </a:p>
          <a:p>
            <a:pPr marL="457200" lvl="2" hangingPunct="0">
              <a:spcBef>
                <a:spcPts val="598"/>
              </a:spcBef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34"/>
                <a:ea typeface="Gothic" pitchFamily="2"/>
                <a:cs typeface="Lucidasans" pitchFamily="2"/>
              </a:rPr>
              <a:t>Validation data is used to optimize parameters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B2BFAFA-E880-4820-90AA-74E7DE0FF7D6}" type="slidenum">
              <a:rPr/>
              <a:pPr lvl="0"/>
              <a:t>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smtClean="0"/>
              <a:t>Data Mining: Practical Machine Learning Tools and Techniques (Chapter 5)</a:t>
            </a:r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152400"/>
            <a:ext cx="7543799" cy="978480"/>
          </a:xfrm>
        </p:spPr>
        <p:txBody>
          <a:bodyPr wrap="square" lIns="90360" tIns="44280" rIns="90360" bIns="44280" anchorCtr="0"/>
          <a:lstStyle>
            <a:defPPr lvl="0">
              <a:buClr>
                <a:srgbClr val="008000"/>
              </a:buClr>
              <a:buSzPct val="100000"/>
              <a:buFont typeface="Arial Black" pitchFamily="2"/>
              <a:buNone/>
            </a:defPPr>
            <a:lvl1pPr lvl="0">
              <a:buClr>
                <a:srgbClr val="008000"/>
              </a:buClr>
              <a:buSzPct val="100000"/>
              <a:buFont typeface="Arial Black" pitchFamily="2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/>
              <a:t>Making the most of the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60000"/>
            <a:ext cx="8640000" cy="444151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>
            <a:defPPr lvl="0">
              <a:buClr>
                <a:srgbClr val="008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8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8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8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8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8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8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8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8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8000"/>
              </a:buClr>
              <a:buSzPct val="100000"/>
              <a:buFont typeface="Times New Roman" pitchFamily="18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Once evaluation is complete, </a:t>
            </a: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all the data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can be used to build the final classifier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Generally, the larger the training data the better the </a:t>
            </a:r>
            <a:r>
              <a:rPr lang="en-US" sz="2800" b="0" i="0" u="none" strike="noStrike" baseline="0" dirty="0" smtClean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classifier</a:t>
            </a: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The larger the test data the more accurate the error estimate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Holdout</a:t>
            </a:r>
            <a:r>
              <a:rPr lang="en-US" sz="28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 procedure: method of splitting original data into training and test set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Dilemma: ideally both training set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and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rPr>
              <a:t>test set should be large!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2839</TotalTime>
  <Words>2755</Words>
  <Application>Microsoft Office PowerPoint</Application>
  <PresentationFormat>On-screen Show (4:3)</PresentationFormat>
  <Paragraphs>524</Paragraphs>
  <Slides>47</Slides>
  <Notes>46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Office Theme</vt:lpstr>
      <vt:lpstr>Equation</vt:lpstr>
      <vt:lpstr>PowerPoint Presentation</vt:lpstr>
      <vt:lpstr>PowerPoint Presentation</vt:lpstr>
      <vt:lpstr>Lecture 2: Credibility: Evaluating what’s been learned</vt:lpstr>
      <vt:lpstr>Evaluation: the key to success</vt:lpstr>
      <vt:lpstr>Issues in evaluation</vt:lpstr>
      <vt:lpstr>Training and testing I</vt:lpstr>
      <vt:lpstr>Training and testing II</vt:lpstr>
      <vt:lpstr>Note on parameter tuning</vt:lpstr>
      <vt:lpstr>Making the most of the data</vt:lpstr>
      <vt:lpstr>Predicting performance</vt:lpstr>
      <vt:lpstr>Confidence intervals</vt:lpstr>
      <vt:lpstr>Mean and variance</vt:lpstr>
      <vt:lpstr>Confidence limits</vt:lpstr>
      <vt:lpstr>Examples</vt:lpstr>
      <vt:lpstr>Holdout estimation</vt:lpstr>
      <vt:lpstr>Repeated holdout method</vt:lpstr>
      <vt:lpstr>Cross-validation</vt:lpstr>
      <vt:lpstr>More on cross-validation</vt:lpstr>
      <vt:lpstr>Leave-One-Out cross-validation</vt:lpstr>
      <vt:lpstr>The bootstrap</vt:lpstr>
      <vt:lpstr>PowerPoint Presentation</vt:lpstr>
      <vt:lpstr>The 0.632 bootstrap</vt:lpstr>
      <vt:lpstr>Estimating error with the bootstrap</vt:lpstr>
      <vt:lpstr>Comparing data mining schemes</vt:lpstr>
      <vt:lpstr>Paired t-test</vt:lpstr>
      <vt:lpstr>Student’s distribution</vt:lpstr>
      <vt:lpstr>Performing the test</vt:lpstr>
      <vt:lpstr>Predicting probabilities</vt:lpstr>
      <vt:lpstr>Quadratic loss function</vt:lpstr>
      <vt:lpstr>Informational loss function</vt:lpstr>
      <vt:lpstr>Discussion</vt:lpstr>
      <vt:lpstr>Counting the cost</vt:lpstr>
      <vt:lpstr>Counting the cost</vt:lpstr>
      <vt:lpstr>Aside: the kappa statistic</vt:lpstr>
      <vt:lpstr>Classification with costs</vt:lpstr>
      <vt:lpstr>Cost-sensitive learning</vt:lpstr>
      <vt:lpstr>Lift charts</vt:lpstr>
      <vt:lpstr>Generating a lift chart</vt:lpstr>
      <vt:lpstr>A hypothetical cumulative gain  chart</vt:lpstr>
      <vt:lpstr>ROC curves</vt:lpstr>
      <vt:lpstr>A sample ROC curve</vt:lpstr>
      <vt:lpstr>More measures...</vt:lpstr>
      <vt:lpstr>Evaluating numeric prediction (Table 5.8)</vt:lpstr>
      <vt:lpstr>Which measure?</vt:lpstr>
      <vt:lpstr>The MDL principle</vt:lpstr>
      <vt:lpstr>Model selection criteria</vt:lpstr>
      <vt:lpstr>Elegance vs. errors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dstan</dc:creator>
  <cp:lastModifiedBy>Raicu, Daniela</cp:lastModifiedBy>
  <cp:revision>13</cp:revision>
  <cp:lastPrinted>2016-01-13T21:30:44Z</cp:lastPrinted>
  <dcterms:created xsi:type="dcterms:W3CDTF">2013-09-11T02:56:12Z</dcterms:created>
  <dcterms:modified xsi:type="dcterms:W3CDTF">2016-01-13T23:14:48Z</dcterms:modified>
</cp:coreProperties>
</file>