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1" r:id="rId54"/>
    <p:sldId id="309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0A14F1-64BA-4502-9073-55A4ACFD9AEF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EB7517-7783-40B5-BC12-B39B6D15FF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022AD4-3EEF-4A72-B094-D802BA9623FD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B960C6-CD01-4137-BFA8-66D5ACABF0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8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a(ij) is the coefficient of the the transitions</a:t>
            </a:r>
            <a:r>
              <a:rPr lang="en-US" baseline="0" dirty="0" smtClean="0"/>
              <a:t>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cuve</a:t>
            </a:r>
            <a:r>
              <a:rPr lang="en-US" baseline="0" dirty="0" smtClean="0"/>
              <a:t> 6x3 has 18 positions. That adds to 324 combinations</a:t>
            </a:r>
          </a:p>
          <a:p>
            <a:r>
              <a:rPr lang="en-US" baseline="0" dirty="0" smtClean="0"/>
              <a:t>H = Human</a:t>
            </a:r>
          </a:p>
          <a:p>
            <a:r>
              <a:rPr lang="en-US" baseline="0" dirty="0" smtClean="0"/>
              <a:t>R = 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^ means and.</a:t>
            </a:r>
          </a:p>
          <a:p>
            <a:r>
              <a:rPr lang="en-US" dirty="0" smtClean="0"/>
              <a:t>We look only</a:t>
            </a:r>
            <a:r>
              <a:rPr lang="en-US" baseline="0" dirty="0" smtClean="0"/>
              <a:t> at the parent states to compute the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4A5D0-140A-4792-A7A4-DD59B0A757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thr</a:t>
            </a:r>
            <a:r>
              <a:rPr lang="en-US" baseline="0" dirty="0" smtClean="0"/>
              <a:t> last formula</a:t>
            </a:r>
            <a:r>
              <a:rPr lang="en-US" dirty="0" smtClean="0"/>
              <a:t> we use the</a:t>
            </a:r>
            <a:r>
              <a:rPr lang="en-US" baseline="0" dirty="0" smtClean="0"/>
              <a:t> knowledge of P(A,B) = P(B|A)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HMM Hidden Markov</a:t>
            </a:r>
            <a:r>
              <a:rPr lang="en-US" baseline="0" dirty="0" smtClean="0"/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assume</a:t>
            </a:r>
            <a:r>
              <a:rPr lang="en-US" baseline="0" dirty="0" smtClean="0"/>
              <a:t> that the robot has sensors but know nothing beyond those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Bi(k) stands for the probability that I will observe a t time t,</a:t>
            </a:r>
            <a:r>
              <a:rPr lang="en-US" baseline="0" dirty="0" smtClean="0"/>
              <a:t> k given that at time t I have state s(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Probability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observing k given state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HMM goof for</a:t>
            </a:r>
          </a:p>
          <a:p>
            <a:pPr marL="228600" indent="-228600">
              <a:buAutoNum type="arabicParenR"/>
            </a:pPr>
            <a:r>
              <a:rPr lang="en-US" dirty="0" smtClean="0"/>
              <a:t>state estimations</a:t>
            </a:r>
            <a:r>
              <a:rPr lang="en-US" baseline="0" dirty="0" smtClean="0"/>
              <a:t> P(</a:t>
            </a:r>
            <a:r>
              <a:rPr lang="en-US" baseline="0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baseline="0" dirty="0" smtClean="0"/>
              <a:t>=</a:t>
            </a:r>
            <a:r>
              <a:rPr lang="en-US" baseline="0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| O</a:t>
            </a:r>
            <a:r>
              <a:rPr lang="en-US" baseline="-25000" dirty="0" smtClean="0"/>
              <a:t>1</a:t>
            </a:r>
            <a:r>
              <a:rPr lang="en-US" baseline="0" dirty="0" smtClean="0"/>
              <a:t>O</a:t>
            </a:r>
            <a:r>
              <a:rPr lang="en-US" baseline="-25000" dirty="0" smtClean="0"/>
              <a:t>2</a:t>
            </a:r>
            <a:r>
              <a:rPr lang="is-IS" baseline="0" dirty="0" smtClean="0"/>
              <a:t>…O</a:t>
            </a:r>
            <a:r>
              <a:rPr lang="is-IS" baseline="-25000" dirty="0" smtClean="0"/>
              <a:t>t)</a:t>
            </a:r>
          </a:p>
          <a:p>
            <a:pPr marL="228600" indent="-228600">
              <a:buAutoNum type="arabicParenR"/>
            </a:pPr>
            <a:r>
              <a:rPr lang="is-IS" baseline="0" dirty="0" smtClean="0"/>
              <a:t>path estimations P(Q | </a:t>
            </a:r>
            <a:r>
              <a:rPr lang="en-US" baseline="0" dirty="0" smtClean="0"/>
              <a:t>O</a:t>
            </a:r>
            <a:r>
              <a:rPr lang="en-US" baseline="-25000" dirty="0" smtClean="0"/>
              <a:t>1</a:t>
            </a:r>
            <a:r>
              <a:rPr lang="en-US" baseline="0" dirty="0" smtClean="0"/>
              <a:t>O</a:t>
            </a:r>
            <a:r>
              <a:rPr lang="en-US" baseline="-25000" dirty="0" smtClean="0"/>
              <a:t>2</a:t>
            </a:r>
            <a:r>
              <a:rPr lang="is-IS" baseline="0" dirty="0" smtClean="0"/>
              <a:t>…O</a:t>
            </a:r>
            <a:r>
              <a:rPr lang="is-IS" baseline="-25000" dirty="0" smtClean="0"/>
              <a:t>t)</a:t>
            </a:r>
            <a:r>
              <a:rPr lang="is-IS" baseline="0" dirty="0" smtClean="0"/>
              <a:t>) , the one with the higest probability is the best</a:t>
            </a:r>
          </a:p>
          <a:p>
            <a:pPr marL="228600" indent="-228600">
              <a:buAutoNum type="arabicParenR"/>
            </a:pPr>
            <a:r>
              <a:rPr lang="is-IS" baseline="0" dirty="0" smtClean="0"/>
              <a:t>Learning HMM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State estimations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Forward-backward</a:t>
            </a:r>
          </a:p>
          <a:p>
            <a:r>
              <a:rPr lang="en-US" baseline="0" dirty="0" smtClean="0">
                <a:sym typeface="Wingdings"/>
              </a:rPr>
              <a:t>Inference 	 paths estimation   Viterbi</a:t>
            </a:r>
          </a:p>
          <a:p>
            <a:r>
              <a:rPr lang="en-US" baseline="0" dirty="0" smtClean="0">
                <a:sym typeface="Wingdings"/>
              </a:rPr>
              <a:t>Learning	 lambda, maximize probabilities  Baum-Welch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= number of states</a:t>
            </a:r>
          </a:p>
          <a:p>
            <a:r>
              <a:rPr lang="en-US" dirty="0" smtClean="0"/>
              <a:t>M = number of possible observations</a:t>
            </a:r>
          </a:p>
          <a:p>
            <a:r>
              <a:rPr lang="en-US" dirty="0" err="1" smtClean="0"/>
              <a:t>Pi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= state probabilities</a:t>
            </a:r>
            <a:endParaRPr lang="en-US" baseline="-25000" dirty="0" smtClean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 = transition matrix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(j)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the alpha we may try to predict the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960C6-CD01-4137-BFA8-66D5ACABF0F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EE77-1993-4337-95C8-025C9AD7DE35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1BD3-7553-49C0-A7FE-00D92FE30AB6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stats/hmmgenerate.html" TargetMode="External"/><Relationship Id="rId4" Type="http://schemas.openxmlformats.org/officeDocument/2006/relationships/hyperlink" Target="http://www.mathworks.com/help/stats/hmmestimate.html" TargetMode="External"/><Relationship Id="rId5" Type="http://schemas.openxmlformats.org/officeDocument/2006/relationships/hyperlink" Target="http://www.mathworks.com/help/stats/hmmtrain.html" TargetMode="External"/><Relationship Id="rId6" Type="http://schemas.openxmlformats.org/officeDocument/2006/relationships/hyperlink" Target="http://www.mathworks.com/help/stats/hmmviterbi.html" TargetMode="External"/><Relationship Id="rId7" Type="http://schemas.openxmlformats.org/officeDocument/2006/relationships/hyperlink" Target="http://www.mathworks.com/help/stats/hmmdeco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stats/hidden-markov-models-hmm.html" TargetMode="External"/><Relationship Id="rId4" Type="http://schemas.openxmlformats.org/officeDocument/2006/relationships/hyperlink" Target="http://www.spsc.tugraz.at/system/files/hm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wm" TargetMode="External"/><Relationship Id="rId4" Type="http://schemas.openxmlformats.org/officeDocument/2006/relationships/hyperlink" Target="http://www.cedar.buffalo.edu/~srihari/cse574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CSC529: Advanced Data Mining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467600" cy="1752600"/>
          </a:xfrm>
        </p:spPr>
        <p:txBody>
          <a:bodyPr/>
          <a:lstStyle/>
          <a:p>
            <a:r>
              <a:rPr lang="en-US" dirty="0" smtClean="0"/>
              <a:t>Lecture 9</a:t>
            </a:r>
            <a:br>
              <a:rPr lang="en-US" dirty="0" smtClean="0"/>
            </a:br>
            <a:r>
              <a:rPr lang="en-US" dirty="0" smtClean="0"/>
              <a:t>Probabilistic Graphical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Markov System – Weather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91524" cy="54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6:33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Markov System – Weather Example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440" y="1143000"/>
            <a:ext cx="8456560" cy="539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820044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773415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72560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6:39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799"/>
            <a:ext cx="8001000" cy="58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6:44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799"/>
            <a:ext cx="7696200" cy="58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62" y="228600"/>
            <a:ext cx="8698238" cy="59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6:47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472132" cy="600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6:50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30238" cy="57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6:57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Motivation: Sequential data</a:t>
            </a:r>
          </a:p>
          <a:p>
            <a:r>
              <a:rPr lang="en-US" dirty="0" smtClean="0"/>
              <a:t>Markov Models: basic concepts</a:t>
            </a:r>
          </a:p>
          <a:p>
            <a:r>
              <a:rPr lang="en-US" dirty="0" smtClean="0"/>
              <a:t>Hidden Markov Models (HMM): basic concepts</a:t>
            </a:r>
          </a:p>
          <a:p>
            <a:r>
              <a:rPr lang="en-US" dirty="0" smtClean="0"/>
              <a:t>Examples of HMM</a:t>
            </a:r>
          </a:p>
          <a:p>
            <a:r>
              <a:rPr lang="en-US" dirty="0" smtClean="0"/>
              <a:t>Type of problems solved with HMM</a:t>
            </a:r>
          </a:p>
          <a:p>
            <a:r>
              <a:rPr lang="en-US" dirty="0" smtClean="0"/>
              <a:t>HMM in Matlab</a:t>
            </a:r>
          </a:p>
          <a:p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991600" cy="62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91088"/>
            <a:ext cx="8563301" cy="59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7:04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29" y="304799"/>
            <a:ext cx="8923271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582025" cy="61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7:07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48700" cy="611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7:08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4698"/>
            <a:ext cx="8855473" cy="55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5415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8287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222973" cy="595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7:16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Markov Model – Weather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001000" cy="55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 Examples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1311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304800"/>
            <a:ext cx="8682492" cy="61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7:40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in a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534400" cy="50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7:44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701088" cy="41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775165" cy="61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7:50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6874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305799" cy="605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7:55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85781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7:59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9572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69" y="228600"/>
            <a:ext cx="8913231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125049" cy="58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Sequence of Decisions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229600" cy="44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867775" cy="630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8201025" cy="58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582025" cy="62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63000" cy="640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8:02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Estimation</a:t>
            </a:r>
            <a:endParaRPr lang="en-US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7391400" cy="178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61409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24600" y="3200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Forward- Backward Algorithm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93660" cy="620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8:09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7896225" cy="22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8229600" cy="389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05825" cy="63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887551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66335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Markov Model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0111"/>
            <a:ext cx="8229600" cy="40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220075" cy="634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8610600" y="6550223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8:14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07"/>
            <a:ext cx="9134475" cy="670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Statistics Toolbox™ functions related to hidden Markov models are:</a:t>
            </a:r>
          </a:p>
          <a:p>
            <a:r>
              <a:rPr lang="en-US" dirty="0" err="1" smtClean="0">
                <a:hlinkClick r:id="rId3" action="ppaction://hlinkfile"/>
              </a:rPr>
              <a:t>hmmgenerate</a:t>
            </a:r>
            <a:r>
              <a:rPr lang="en-US" dirty="0" smtClean="0"/>
              <a:t> —Generates a sequence of states and emissions (observations) from a Markov model</a:t>
            </a:r>
          </a:p>
          <a:p>
            <a:r>
              <a:rPr lang="en-US" dirty="0" err="1" smtClean="0">
                <a:hlinkClick r:id="rId4" action="ppaction://hlinkfile"/>
              </a:rPr>
              <a:t>hmmestimate</a:t>
            </a:r>
            <a:r>
              <a:rPr lang="en-US" dirty="0" smtClean="0"/>
              <a:t> —Calculates maximum likelihood estimates of transition and emission probabilities from a sequence of emissions and a known sequence of states</a:t>
            </a:r>
          </a:p>
          <a:p>
            <a:r>
              <a:rPr lang="en-US" dirty="0" err="1" smtClean="0">
                <a:hlinkClick r:id="rId5" action="ppaction://hlinkfile"/>
              </a:rPr>
              <a:t>hmmtrain</a:t>
            </a:r>
            <a:r>
              <a:rPr lang="en-US" dirty="0" smtClean="0"/>
              <a:t> —Calculates maximum likelihood estimates of transition and emission probabilities from a sequence of emissions</a:t>
            </a:r>
          </a:p>
          <a:p>
            <a:r>
              <a:rPr lang="en-US" dirty="0" err="1" smtClean="0">
                <a:hlinkClick r:id="rId6" action="ppaction://hlinkfile"/>
              </a:rPr>
              <a:t>hmmviterbi</a:t>
            </a:r>
            <a:r>
              <a:rPr lang="en-US" dirty="0" smtClean="0"/>
              <a:t> —Calculates the most probable state path for a hidden Markov model</a:t>
            </a:r>
          </a:p>
          <a:p>
            <a:r>
              <a:rPr lang="en-US" dirty="0" err="1" smtClean="0">
                <a:hlinkClick r:id="rId7" action="ppaction://hlinkfile"/>
              </a:rPr>
              <a:t>hmmdecode</a:t>
            </a:r>
            <a:r>
              <a:rPr lang="en-US" dirty="0" smtClean="0"/>
              <a:t> —Calculates the posterior state probabilities of a sequence of emissions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Hidden Markov Models in Matlab:</a:t>
            </a:r>
          </a:p>
          <a:p>
            <a:r>
              <a:rPr lang="en-US" u="sng" dirty="0">
                <a:hlinkClick r:id="rId3"/>
              </a:rPr>
              <a:t>http://www.mathworks.com/help/stats/hidden-markov-models-hmm.html#bq_i1wh</a:t>
            </a:r>
            <a:endParaRPr lang="en-US" dirty="0"/>
          </a:p>
          <a:p>
            <a:r>
              <a:rPr lang="en-US" dirty="0"/>
              <a:t>Excellent on providing the relationship between hidden </a:t>
            </a:r>
            <a:r>
              <a:rPr lang="en-US" dirty="0" err="1"/>
              <a:t>markov</a:t>
            </a:r>
            <a:r>
              <a:rPr lang="en-US" dirty="0"/>
              <a:t> models, </a:t>
            </a:r>
            <a:r>
              <a:rPr lang="en-US" dirty="0" err="1"/>
              <a:t>markov</a:t>
            </a:r>
            <a:r>
              <a:rPr lang="en-US" dirty="0"/>
              <a:t> models, applications to speech, and HMM step by step in Matlab:</a:t>
            </a:r>
          </a:p>
          <a:p>
            <a:r>
              <a:rPr lang="en-US" u="sng" dirty="0">
                <a:hlinkClick r:id="rId4"/>
              </a:rPr>
              <a:t>http://www.spsc.tugraz.at/system/files/hmm.pdf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notes: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Tutorial on Hidden Markov Models by Andre W. Moore: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www.cs.cmu.edu/~awm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Course notes on Sequential Data and Markov Models by </a:t>
            </a:r>
            <a:r>
              <a:rPr lang="en-US" dirty="0" err="1" smtClean="0"/>
              <a:t>Sargur</a:t>
            </a:r>
            <a:r>
              <a:rPr lang="en-US" dirty="0" smtClean="0"/>
              <a:t> </a:t>
            </a:r>
            <a:r>
              <a:rPr lang="en-US" dirty="0" err="1" smtClean="0"/>
              <a:t>Srihari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4"/>
              </a:rPr>
              <a:t>www.cedar.buffalo.edu/~srihari/cse574/index.html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Rabiner</a:t>
            </a:r>
            <a:r>
              <a:rPr lang="en-US" dirty="0" smtClean="0"/>
              <a:t>, L. R. (1989). A tutorial on hidden Markov models and selected applications in speech recognition.</a:t>
            </a:r>
          </a:p>
          <a:p>
            <a:pPr lvl="1">
              <a:buNone/>
            </a:pPr>
            <a:r>
              <a:rPr lang="en-US" dirty="0" smtClean="0"/>
              <a:t>Proceedings of the IEEE, 77 (2), 257–286.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Markov System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94" y="1600200"/>
            <a:ext cx="79568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Markov System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0880"/>
            <a:ext cx="8229600" cy="44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7200"/>
            <a:ext cx="9145936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999"/>
            <a:ext cx="8077200" cy="5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619</Words>
  <Application>Microsoft Macintosh PowerPoint</Application>
  <PresentationFormat>Presentación en pantalla (4:3)</PresentationFormat>
  <Paragraphs>137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Office Theme</vt:lpstr>
      <vt:lpstr>CSC529: Advanced Data Mining </vt:lpstr>
      <vt:lpstr>Lecture Outline</vt:lpstr>
      <vt:lpstr>Sequential Data Examples</vt:lpstr>
      <vt:lpstr>Making a Sequence of Decisions</vt:lpstr>
      <vt:lpstr>A Markov Model</vt:lpstr>
      <vt:lpstr>A Markov System</vt:lpstr>
      <vt:lpstr>A Markov System</vt:lpstr>
      <vt:lpstr>Presentación de PowerPoint</vt:lpstr>
      <vt:lpstr>Presentación de PowerPoint</vt:lpstr>
      <vt:lpstr>Markov System – Weather Example</vt:lpstr>
      <vt:lpstr>Markov System – Weather Example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Hidden Markov Model – Weather Data</vt:lpstr>
      <vt:lpstr>Presentación de PowerPoint</vt:lpstr>
      <vt:lpstr>Basic Operations in a HMM</vt:lpstr>
      <vt:lpstr>HMM Applications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State Estimation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HMM in Matlab</vt:lpstr>
      <vt:lpstr>Matlab References</vt:lpstr>
      <vt:lpstr>Lecture notes: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CSC529: Advanced Data Mining</dc:title>
  <dc:creator>dstan</dc:creator>
  <cp:lastModifiedBy>Julio Sotelo</cp:lastModifiedBy>
  <cp:revision>32</cp:revision>
  <dcterms:created xsi:type="dcterms:W3CDTF">2013-11-06T19:02:50Z</dcterms:created>
  <dcterms:modified xsi:type="dcterms:W3CDTF">2016-03-03T03:05:25Z</dcterms:modified>
</cp:coreProperties>
</file>