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7" r:id="rId2"/>
    <p:sldId id="258" r:id="rId3"/>
    <p:sldId id="392" r:id="rId4"/>
    <p:sldId id="452" r:id="rId5"/>
    <p:sldId id="409" r:id="rId6"/>
    <p:sldId id="410" r:id="rId7"/>
    <p:sldId id="411" r:id="rId8"/>
    <p:sldId id="414" r:id="rId9"/>
    <p:sldId id="415" r:id="rId10"/>
    <p:sldId id="417" r:id="rId11"/>
    <p:sldId id="419" r:id="rId12"/>
    <p:sldId id="422" r:id="rId13"/>
    <p:sldId id="423" r:id="rId14"/>
    <p:sldId id="424" r:id="rId15"/>
    <p:sldId id="425" r:id="rId16"/>
    <p:sldId id="426" r:id="rId17"/>
    <p:sldId id="427" r:id="rId18"/>
    <p:sldId id="459" r:id="rId19"/>
    <p:sldId id="428" r:id="rId20"/>
    <p:sldId id="458" r:id="rId21"/>
    <p:sldId id="431" r:id="rId22"/>
    <p:sldId id="460" r:id="rId23"/>
    <p:sldId id="462" r:id="rId24"/>
    <p:sldId id="461" r:id="rId25"/>
    <p:sldId id="432" r:id="rId26"/>
    <p:sldId id="433" r:id="rId27"/>
    <p:sldId id="434" r:id="rId28"/>
    <p:sldId id="435" r:id="rId29"/>
    <p:sldId id="436" r:id="rId30"/>
    <p:sldId id="440" r:id="rId31"/>
    <p:sldId id="444" r:id="rId32"/>
    <p:sldId id="448" r:id="rId33"/>
    <p:sldId id="449" r:id="rId34"/>
    <p:sldId id="450" r:id="rId35"/>
    <p:sldId id="451" r:id="rId36"/>
    <p:sldId id="456" r:id="rId37"/>
    <p:sldId id="457" r:id="rId38"/>
    <p:sldId id="455" r:id="rId39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4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jpe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jpeg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2.jpe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513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1E2B9-4BCC-446D-8D49-A860DC5FF76E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513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3CA9F-706C-4E0F-BE13-8A08C4B9F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7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DEEDBDB-41B8-4C63-B62C-BFA6016A8E51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3435EF1-4820-46A6-9B4D-4E0E615FEA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255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8210" y="4415934"/>
            <a:ext cx="5505346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19188" y="706438"/>
            <a:ext cx="4643437" cy="34845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8210" y="4415935"/>
            <a:ext cx="5505346" cy="4095922"/>
          </a:xfrm>
        </p:spPr>
        <p:txBody>
          <a:bodyPr/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8210" y="4415934"/>
            <a:ext cx="5505346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19188" y="706438"/>
            <a:ext cx="4643437" cy="34845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8210" y="4415935"/>
            <a:ext cx="5505346" cy="4095922"/>
          </a:xfrm>
        </p:spPr>
        <p:txBody>
          <a:bodyPr/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1729" y="697254"/>
            <a:ext cx="4516954" cy="3485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6483" y="4414887"/>
            <a:ext cx="5046765" cy="28161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E385D-AE2F-4DDC-B35D-1D68240306D6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5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vision.cs.utexas.edu/projects/others/ijcv-preprint.pdf" TargetMode="Externa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e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0" y="990719"/>
            <a:ext cx="9144000" cy="809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5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800" b="0" i="0" u="none" strike="noStrike" baseline="0" dirty="0">
              <a:ln>
                <a:noFill/>
              </a:ln>
              <a:solidFill>
                <a:srgbClr val="FFFF99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4400" dirty="0" smtClean="0">
                <a:solidFill>
                  <a:srgbClr val="3DEB3D"/>
                </a:solidFill>
                <a:latin typeface="Utopia" pitchFamily="34"/>
                <a:ea typeface="Times New Roman" pitchFamily="2"/>
                <a:cs typeface="Times New Roman" pitchFamily="2"/>
              </a:rPr>
              <a:t>CSC529: Advanced </a:t>
            </a:r>
            <a:r>
              <a:rPr lang="en-AU" sz="4400" b="0" i="0" u="none" strike="noStrike" baseline="0" dirty="0" smtClean="0">
                <a:ln>
                  <a:noFill/>
                </a:ln>
                <a:solidFill>
                  <a:srgbClr val="3DEB3D"/>
                </a:solidFill>
                <a:latin typeface="Utopia" pitchFamily="34"/>
                <a:ea typeface="Times New Roman" pitchFamily="2"/>
                <a:cs typeface="Times New Roman" pitchFamily="2"/>
              </a:rPr>
              <a:t>Data </a:t>
            </a:r>
            <a:r>
              <a:rPr lang="en-AU" sz="4400" b="0" i="0" u="none" strike="noStrike" baseline="0" dirty="0">
                <a:ln>
                  <a:noFill/>
                </a:ln>
                <a:solidFill>
                  <a:srgbClr val="3DEB3D"/>
                </a:solidFill>
                <a:latin typeface="Utopia" pitchFamily="34"/>
                <a:ea typeface="Times New Roman" pitchFamily="2"/>
                <a:cs typeface="Times New Roman" pitchFamily="2"/>
              </a:rPr>
              <a:t>Mining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3DEB3D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3600" b="0" i="0" u="none" strike="noStrike" baseline="0" dirty="0" smtClean="0">
                <a:ln>
                  <a:noFill/>
                </a:ln>
                <a:solidFill>
                  <a:srgbClr val="FFFF99"/>
                </a:solidFill>
                <a:latin typeface="Utopia" pitchFamily="34"/>
                <a:ea typeface="Gothic" pitchFamily="2"/>
                <a:cs typeface="Lucidasans" pitchFamily="2"/>
              </a:rPr>
              <a:t>Daniela Raicu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dirty="0">
              <a:solidFill>
                <a:srgbClr val="FFFF99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200" dirty="0" smtClean="0">
                <a:solidFill>
                  <a:srgbClr val="FFFF99"/>
                </a:solidFill>
                <a:latin typeface="Utopia" pitchFamily="34"/>
                <a:ea typeface="Gothic" pitchFamily="2"/>
                <a:cs typeface="Lucidasans" pitchFamily="2"/>
              </a:rPr>
              <a:t>Winter</a:t>
            </a:r>
            <a:r>
              <a:rPr lang="en-AU" sz="2200" b="0" i="0" u="none" strike="noStrike" baseline="0" dirty="0" smtClean="0">
                <a:ln>
                  <a:noFill/>
                </a:ln>
                <a:solidFill>
                  <a:srgbClr val="FFFF99"/>
                </a:solidFill>
                <a:latin typeface="Utopia" pitchFamily="34"/>
                <a:ea typeface="Gothic" pitchFamily="2"/>
                <a:cs typeface="Lucidasans" pitchFamily="2"/>
              </a:rPr>
              <a:t> 2016</a:t>
            </a:r>
            <a:endParaRPr lang="en-AU" sz="2200" b="0" i="0" u="none" strike="noStrike" baseline="0" dirty="0">
              <a:ln>
                <a:noFill/>
              </a:ln>
              <a:solidFill>
                <a:srgbClr val="FFFF99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FFFF99"/>
              </a:solidFill>
              <a:latin typeface="Utopia" pitchFamily="34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D5D911A-BAC9-434F-9B43-E920541A5BAA}" type="slidenum">
              <a:rPr/>
              <a:pPr lvl="0"/>
              <a:t>10</a:t>
            </a:fld>
            <a:endParaRPr lang="en-US"/>
          </a:p>
        </p:txBody>
      </p:sp>
      <p:sp>
        <p:nvSpPr>
          <p:cNvPr id="5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dirty="0"/>
              <a:t>Student’s distribution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080000"/>
            <a:ext cx="8820000" cy="206663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With small </a:t>
            </a:r>
            <a:r>
              <a:rPr lang="en-NZ" sz="3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number of samples </a:t>
            </a:r>
            <a:r>
              <a:rPr lang="en-NZ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(</a:t>
            </a:r>
            <a:r>
              <a:rPr lang="en-NZ" sz="32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k </a:t>
            </a:r>
            <a:r>
              <a:rPr lang="en-NZ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&lt; 100) the mean follows </a:t>
            </a:r>
            <a:r>
              <a:rPr lang="en-NZ" sz="32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Student’s distribution with k</a:t>
            </a:r>
            <a:r>
              <a:rPr lang="en-NZ" sz="32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Tahoma" pitchFamily="2"/>
                <a:cs typeface="Tahoma" pitchFamily="2"/>
              </a:rPr>
              <a:t>–</a:t>
            </a:r>
            <a:r>
              <a:rPr lang="en-NZ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1</a:t>
            </a:r>
            <a:r>
              <a:rPr lang="en-NZ" sz="32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degrees of freedom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Confidence limits: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160000" y="3960000"/>
            <a:ext cx="2160000" cy="2344680"/>
            <a:chOff x="2160000" y="3960000"/>
            <a:chExt cx="2160000" cy="2344680"/>
          </a:xfrm>
        </p:grpSpPr>
        <p:sp>
          <p:nvSpPr>
            <p:cNvPr id="5" name="Freeform 4"/>
            <p:cNvSpPr/>
            <p:nvPr/>
          </p:nvSpPr>
          <p:spPr>
            <a:xfrm>
              <a:off x="3283199" y="5969879"/>
              <a:ext cx="10368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0.88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2160000" y="5969879"/>
              <a:ext cx="1123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20%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3283199" y="5635080"/>
              <a:ext cx="10368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1.38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2160000" y="5635080"/>
              <a:ext cx="1123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10%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3283199" y="5299920"/>
              <a:ext cx="10368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1.83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2160000" y="5299920"/>
              <a:ext cx="1123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5%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3283199" y="4965120"/>
              <a:ext cx="10368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2.82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3283199" y="4629960"/>
              <a:ext cx="10368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3.25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3283199" y="4295160"/>
              <a:ext cx="10368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4.30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3283199" y="3960000"/>
              <a:ext cx="10368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z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2160000" y="4965120"/>
              <a:ext cx="1123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1%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2160000" y="4629960"/>
              <a:ext cx="1123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0.5%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2160000" y="4295160"/>
              <a:ext cx="1123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0.1%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2160000" y="3960000"/>
              <a:ext cx="1123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Pr[</a:t>
              </a: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X </a:t>
              </a: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Symbol" pitchFamily="18"/>
                  <a:ea typeface="Gothic" pitchFamily="2"/>
                  <a:cs typeface="Lucidasans" pitchFamily="2"/>
                </a:rPr>
                <a:t></a:t>
              </a: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 </a:t>
              </a: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z</a:t>
              </a: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]</a:t>
              </a:r>
            </a:p>
          </p:txBody>
        </p:sp>
        <p:sp>
          <p:nvSpPr>
            <p:cNvPr id="19" name="Straight Connector 18"/>
            <p:cNvSpPr/>
            <p:nvPr/>
          </p:nvSpPr>
          <p:spPr>
            <a:xfrm>
              <a:off x="2160000" y="3960000"/>
              <a:ext cx="21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0" name="Straight Connector 19"/>
            <p:cNvSpPr/>
            <p:nvPr/>
          </p:nvSpPr>
          <p:spPr>
            <a:xfrm>
              <a:off x="2160000" y="4295160"/>
              <a:ext cx="21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1" name="Straight Connector 20"/>
            <p:cNvSpPr/>
            <p:nvPr/>
          </p:nvSpPr>
          <p:spPr>
            <a:xfrm>
              <a:off x="2160000" y="6304680"/>
              <a:ext cx="21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2" name="Straight Connector 21"/>
            <p:cNvSpPr/>
            <p:nvPr/>
          </p:nvSpPr>
          <p:spPr>
            <a:xfrm>
              <a:off x="2160000" y="3960000"/>
              <a:ext cx="0" cy="23446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3" name="Straight Connector 22"/>
            <p:cNvSpPr/>
            <p:nvPr/>
          </p:nvSpPr>
          <p:spPr>
            <a:xfrm>
              <a:off x="4320000" y="3960000"/>
              <a:ext cx="0" cy="23446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4" name="Straight Connector 23"/>
            <p:cNvSpPr/>
            <p:nvPr/>
          </p:nvSpPr>
          <p:spPr>
            <a:xfrm>
              <a:off x="3283199" y="3960000"/>
              <a:ext cx="0" cy="23446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940000" y="3955320"/>
            <a:ext cx="2160000" cy="2344680"/>
            <a:chOff x="5940000" y="3955320"/>
            <a:chExt cx="2160000" cy="2344680"/>
          </a:xfrm>
        </p:grpSpPr>
        <p:sp>
          <p:nvSpPr>
            <p:cNvPr id="26" name="Freeform 25"/>
            <p:cNvSpPr/>
            <p:nvPr/>
          </p:nvSpPr>
          <p:spPr>
            <a:xfrm>
              <a:off x="7063200" y="5965200"/>
              <a:ext cx="10368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0.84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5940000" y="5965200"/>
              <a:ext cx="1123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20%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7063200" y="5630400"/>
              <a:ext cx="10368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1.28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5940000" y="5630400"/>
              <a:ext cx="1123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10%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7063200" y="5295240"/>
              <a:ext cx="10368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1.65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5940000" y="5295240"/>
              <a:ext cx="1123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5%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7063200" y="4960440"/>
              <a:ext cx="10368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2.33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7063200" y="4625280"/>
              <a:ext cx="10368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2.58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7063200" y="4290480"/>
              <a:ext cx="10368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3.09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7063200" y="3955320"/>
              <a:ext cx="10368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z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5940000" y="4960440"/>
              <a:ext cx="1123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1%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5940000" y="4625280"/>
              <a:ext cx="1123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0.5%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5940000" y="4290480"/>
              <a:ext cx="1123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0.1%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5940000" y="3955320"/>
              <a:ext cx="1123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Pr[</a:t>
              </a: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X </a:t>
              </a: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Symbol" pitchFamily="18"/>
                  <a:ea typeface="Gothic" pitchFamily="2"/>
                  <a:cs typeface="Lucidasans" pitchFamily="2"/>
                </a:rPr>
                <a:t></a:t>
              </a: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 </a:t>
              </a: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z</a:t>
              </a: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]</a:t>
              </a:r>
            </a:p>
          </p:txBody>
        </p:sp>
        <p:sp>
          <p:nvSpPr>
            <p:cNvPr id="40" name="Straight Connector 39"/>
            <p:cNvSpPr/>
            <p:nvPr/>
          </p:nvSpPr>
          <p:spPr>
            <a:xfrm>
              <a:off x="5940000" y="3955320"/>
              <a:ext cx="21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1" name="Straight Connector 40"/>
            <p:cNvSpPr/>
            <p:nvPr/>
          </p:nvSpPr>
          <p:spPr>
            <a:xfrm>
              <a:off x="5940000" y="4290480"/>
              <a:ext cx="21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2" name="Straight Connector 41"/>
            <p:cNvSpPr/>
            <p:nvPr/>
          </p:nvSpPr>
          <p:spPr>
            <a:xfrm>
              <a:off x="5940000" y="6300000"/>
              <a:ext cx="21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3" name="Straight Connector 42"/>
            <p:cNvSpPr/>
            <p:nvPr/>
          </p:nvSpPr>
          <p:spPr>
            <a:xfrm>
              <a:off x="5940000" y="3955320"/>
              <a:ext cx="0" cy="23446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4" name="Straight Connector 43"/>
            <p:cNvSpPr/>
            <p:nvPr/>
          </p:nvSpPr>
          <p:spPr>
            <a:xfrm>
              <a:off x="8100000" y="3955320"/>
              <a:ext cx="0" cy="23446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5" name="Straight Connector 44"/>
            <p:cNvSpPr/>
            <p:nvPr/>
          </p:nvSpPr>
          <p:spPr>
            <a:xfrm>
              <a:off x="7063200" y="3955320"/>
              <a:ext cx="0" cy="23446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sp>
        <p:nvSpPr>
          <p:cNvPr id="46" name="Freeform 45"/>
          <p:cNvSpPr/>
          <p:nvPr/>
        </p:nvSpPr>
        <p:spPr>
          <a:xfrm>
            <a:off x="1980000" y="3240000"/>
            <a:ext cx="6840000" cy="72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457200" marR="0" lvl="0" indent="-4572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457200" algn="l"/>
                <a:tab pos="1371600" algn="l"/>
                <a:tab pos="2286000" algn="l"/>
                <a:tab pos="3200399" algn="l"/>
                <a:tab pos="4114800" algn="l"/>
                <a:tab pos="5029200" algn="l"/>
                <a:tab pos="5943599" algn="l"/>
                <a:tab pos="6857999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en-NZ" sz="2000" b="1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9 degrees of freedom                        normal distribution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7840" y="4500000"/>
            <a:ext cx="1698480" cy="110988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Assuming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we have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10 estimates</a:t>
            </a:r>
          </a:p>
        </p:txBody>
      </p:sp>
      <p:sp>
        <p:nvSpPr>
          <p:cNvPr id="48" name="Straight Connector 47"/>
          <p:cNvSpPr/>
          <p:nvPr/>
        </p:nvSpPr>
        <p:spPr>
          <a:xfrm flipV="1">
            <a:off x="1080000" y="3600000"/>
            <a:ext cx="900000" cy="720000"/>
          </a:xfrm>
          <a:prstGeom prst="line">
            <a:avLst/>
          </a:prstGeom>
          <a:noFill/>
          <a:ln w="0">
            <a:solidFill>
              <a:srgbClr val="008000"/>
            </a:solidFill>
            <a:prstDash val="solid"/>
            <a:tailEnd type="arrow"/>
          </a:ln>
        </p:spPr>
        <p:txBody>
          <a:bodyPr vert="horz" lIns="90000" tIns="45000" rIns="90000" bIns="45000" anchor="ctr" anchorCtr="1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77433E6B-0480-437A-A9C5-DD3BAE18113E}" type="slidenum">
              <a:rPr/>
              <a:pPr lvl="0"/>
              <a:t>11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3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/>
              <a:t>Performing the test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295280"/>
            <a:ext cx="9000000" cy="3811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lvl="0" hangingPunct="0">
              <a:lnSpc>
                <a:spcPct val="90000"/>
              </a:lnSpc>
              <a:spcBef>
                <a:spcPts val="697"/>
              </a:spcBef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Fix a significance </a:t>
            </a:r>
            <a:r>
              <a:rPr lang="en-NZ" sz="2800" dirty="0">
                <a:solidFill>
                  <a:srgbClr val="00DCFF"/>
                </a:solidFill>
                <a:latin typeface="Symbol" pitchFamily="18"/>
                <a:ea typeface="Symbol" pitchFamily="2"/>
                <a:cs typeface="Symbol" pitchFamily="2"/>
              </a:rPr>
              <a:t>a</a:t>
            </a:r>
            <a:r>
              <a:rPr lang="en-NZ" sz="2800" dirty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% level</a:t>
            </a:r>
            <a:endParaRPr lang="en-NZ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If a difference is significant at the </a:t>
            </a:r>
            <a: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Symbol" pitchFamily="18"/>
                <a:ea typeface="Symbol" pitchFamily="2"/>
                <a:cs typeface="Symbol" pitchFamily="2"/>
              </a:rPr>
              <a:t>a</a:t>
            </a:r>
            <a: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% level,</a:t>
            </a:r>
            <a:b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there is a (100-</a:t>
            </a:r>
            <a: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Symbol" pitchFamily="18"/>
                <a:ea typeface="Symbol" pitchFamily="2"/>
                <a:cs typeface="Symbol" pitchFamily="2"/>
              </a:rPr>
              <a:t>a</a:t>
            </a:r>
            <a: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)% chance that the true means differ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100000"/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Divide the significance level by two because the test is two-tailed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I.e. the true difference can be </a:t>
            </a:r>
            <a:r>
              <a:rPr lang="en-NZ" sz="24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greater or equal than zero</a:t>
            </a:r>
            <a:endParaRPr lang="en-NZ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100000"/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Look up the value for </a:t>
            </a:r>
            <a:r>
              <a:rPr lang="en-NZ" sz="2800" i="1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</a:t>
            </a:r>
            <a:r>
              <a:rPr lang="en-NZ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 </a:t>
            </a: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that corresponds to </a:t>
            </a:r>
            <a: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Symbol" pitchFamily="18"/>
                <a:ea typeface="Symbol" pitchFamily="2"/>
                <a:cs typeface="Symbol" pitchFamily="2"/>
              </a:rPr>
              <a:t>a</a:t>
            </a: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/2</a:t>
            </a:r>
          </a:p>
          <a:p>
            <a:pPr lvl="0" hangingPunct="0">
              <a:lnSpc>
                <a:spcPct val="90000"/>
              </a:lnSpc>
              <a:spcBef>
                <a:spcPts val="697"/>
              </a:spcBef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If </a:t>
            </a:r>
            <a:r>
              <a:rPr lang="en-NZ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 </a:t>
            </a:r>
            <a:r>
              <a:rPr lang="en-NZ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Symbol" pitchFamily="18"/>
                <a:ea typeface="Symbol" pitchFamily="2"/>
                <a:cs typeface="Symbol" pitchFamily="2"/>
              </a:rPr>
              <a:t></a:t>
            </a:r>
            <a:r>
              <a:rPr lang="en-NZ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Symbol" pitchFamily="2"/>
                <a:cs typeface="Symbol" pitchFamily="2"/>
              </a:rPr>
              <a:t> </a:t>
            </a:r>
            <a:r>
              <a:rPr lang="en-NZ" sz="2800" b="0" i="1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ahoma" pitchFamily="2"/>
                <a:cs typeface="Tahoma" pitchFamily="2"/>
              </a:rPr>
              <a:t>–</a:t>
            </a:r>
            <a:r>
              <a:rPr lang="en-NZ" sz="2800" i="1" dirty="0" smtClean="0">
                <a:solidFill>
                  <a:srgbClr val="00DCFF"/>
                </a:solidFill>
                <a:latin typeface="Utopia" pitchFamily="34"/>
                <a:ea typeface="Tahoma" pitchFamily="2"/>
                <a:cs typeface="Tahoma" pitchFamily="2"/>
              </a:rPr>
              <a:t>t(</a:t>
            </a:r>
            <a:r>
              <a:rPr lang="en-NZ" sz="2400" dirty="0" smtClean="0">
                <a:solidFill>
                  <a:srgbClr val="00DCFF"/>
                </a:solidFill>
                <a:latin typeface="Symbol" pitchFamily="18"/>
                <a:ea typeface="Symbol" pitchFamily="2"/>
                <a:cs typeface="Symbol" pitchFamily="2"/>
              </a:rPr>
              <a:t>a</a:t>
            </a:r>
            <a:r>
              <a:rPr lang="en-NZ" sz="28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/2</a:t>
            </a:r>
            <a:r>
              <a:rPr lang="en-NZ" sz="2800" b="0" i="1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)  </a:t>
            </a: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or </a:t>
            </a:r>
            <a:r>
              <a:rPr lang="en-NZ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 </a:t>
            </a:r>
            <a:r>
              <a:rPr lang="en-NZ" sz="2800" b="0" i="1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Symbol" pitchFamily="18"/>
                <a:ea typeface="Symbol" pitchFamily="2"/>
                <a:cs typeface="Symbol" pitchFamily="2"/>
              </a:rPr>
              <a:t></a:t>
            </a:r>
            <a:r>
              <a:rPr lang="en-NZ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NZ" sz="2800" i="1" dirty="0">
                <a:solidFill>
                  <a:srgbClr val="00DCFF"/>
                </a:solidFill>
                <a:latin typeface="Utopia" pitchFamily="34"/>
                <a:ea typeface="Tahoma" pitchFamily="2"/>
                <a:cs typeface="Tahoma" pitchFamily="2"/>
              </a:rPr>
              <a:t>t(</a:t>
            </a:r>
            <a:r>
              <a:rPr lang="en-NZ" sz="2400" dirty="0">
                <a:solidFill>
                  <a:srgbClr val="00DCFF"/>
                </a:solidFill>
                <a:latin typeface="Symbol" pitchFamily="18"/>
                <a:ea typeface="Symbol" pitchFamily="2"/>
                <a:cs typeface="Symbol" pitchFamily="2"/>
              </a:rPr>
              <a:t>a</a:t>
            </a:r>
            <a:r>
              <a:rPr lang="en-NZ" sz="2800" dirty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/2</a:t>
            </a:r>
            <a:r>
              <a:rPr lang="en-NZ" sz="2800" i="1" dirty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) </a:t>
            </a:r>
            <a:r>
              <a:rPr lang="en-NZ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then </a:t>
            </a: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the difference is significant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I.e. the </a:t>
            </a:r>
            <a:r>
              <a:rPr lang="en-NZ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null hypothesis</a:t>
            </a:r>
            <a: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(that the difference is zero) can be rejected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3368424-B738-4EE0-B0AB-E9B8653DAB82}" type="slidenum">
              <a:rPr/>
              <a:pPr lvl="0"/>
              <a:t>12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/>
              <a:t>Predicting probabilities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0000" y="1219320"/>
            <a:ext cx="8460000" cy="4254668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Performance measure so far: success rate</a:t>
            </a:r>
          </a:p>
          <a:p>
            <a:pPr lvl="1" hangingPunct="0">
              <a:spcBef>
                <a:spcPts val="697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Also </a:t>
            </a: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called </a:t>
            </a:r>
            <a:r>
              <a:rPr lang="en-NZ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0-1 loss function</a:t>
            </a:r>
            <a:r>
              <a:rPr lang="en-NZ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: loss is 0 for a correct prediction and 1 for an incorrect one</a:t>
            </a:r>
            <a:endParaRPr lang="en-NZ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259200" marR="0" lvl="0" indent="-259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NZ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Most classifiers produces class probabilities</a:t>
            </a:r>
          </a:p>
          <a:p>
            <a:pPr lvl="1" hangingPunct="0">
              <a:spcBef>
                <a:spcPts val="697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Depending on the application, we might want to check the accuracy of the probability estimates</a:t>
            </a:r>
          </a:p>
          <a:p>
            <a:pPr lvl="1" hangingPunct="0">
              <a:spcBef>
                <a:spcPts val="697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0-1 loss is not the right thing to use in those cases</a:t>
            </a:r>
          </a:p>
        </p:txBody>
      </p:sp>
      <p:sp>
        <p:nvSpPr>
          <p:cNvPr id="4" name="Rectangle 3"/>
          <p:cNvSpPr/>
          <p:nvPr/>
        </p:nvSpPr>
        <p:spPr>
          <a:xfrm>
            <a:off x="7020000" y="2700000"/>
            <a:ext cx="180000" cy="3600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1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FCC6B6D-0324-45B0-8BD0-00DD7C3D3ABF}" type="slidenum">
              <a:rPr/>
              <a:pPr lvl="0"/>
              <a:t>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dirty="0"/>
              <a:t>Quadratic loss function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6200" y="1196640"/>
            <a:ext cx="8179200" cy="469872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0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1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… </a:t>
            </a: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1" u="none" strike="noStrike" baseline="-2500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k</a:t>
            </a: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are probability estimates for an instance</a:t>
            </a:r>
            <a:b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endParaRPr lang="en-NZ" sz="26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c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is the index of the instance’s actual class</a:t>
            </a:r>
            <a:b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endParaRPr lang="en-NZ" sz="26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</a:t>
            </a:r>
            <a:r>
              <a:rPr lang="en-NZ" sz="2600" b="0" i="0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1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… </a:t>
            </a: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</a:t>
            </a:r>
            <a:r>
              <a:rPr lang="en-NZ" sz="2600" b="0" i="1" u="none" strike="noStrike" baseline="-2500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k</a:t>
            </a:r>
            <a:r>
              <a:rPr lang="en-NZ" sz="26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 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0</a:t>
            </a: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, 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except for </a:t>
            </a: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</a:t>
            </a:r>
            <a:r>
              <a:rPr lang="en-NZ" sz="26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c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which is 1</a:t>
            </a:r>
            <a:b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endParaRPr lang="en-NZ" sz="26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Quadratic loss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NZ" sz="26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for each instance is: 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/>
            </a:r>
            <a:b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endParaRPr lang="en-NZ" sz="26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Want to minimize</a:t>
            </a:r>
            <a:b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endParaRPr lang="en-NZ" sz="26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Can show that this is minimized when </a:t>
            </a: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1" u="none" strike="noStrike" baseline="-2500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j</a:t>
            </a:r>
            <a:r>
              <a:rPr lang="en-NZ" sz="26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 </a:t>
            </a: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1" u="none" strike="noStrike" baseline="-2500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j</a:t>
            </a:r>
            <a:r>
              <a:rPr lang="en-NZ" sz="2600" b="0" i="0" u="none" strike="noStrike" baseline="30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*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, the true probabilities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324600" y="3352799"/>
          <a:ext cx="1879601" cy="773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3" name="Equation" r:id="rId4" imgW="863280" imgH="355320" progId="Equation.3">
                  <p:embed/>
                </p:oleObj>
              </mc:Choice>
              <mc:Fallback>
                <p:oleObj name="Equation" r:id="rId4" imgW="863280" imgH="355320" progId="Equation.3">
                  <p:embed/>
                  <p:pic>
                    <p:nvPicPr>
                      <p:cNvPr id="0" name="Picture 3" descr="Parchmen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352799"/>
                        <a:ext cx="1879601" cy="773953"/>
                      </a:xfrm>
                      <a:prstGeom prst="rect">
                        <a:avLst/>
                      </a:prstGeom>
                      <a:blipFill dpi="0" rotWithShape="0">
                        <a:blip r:embed="rId6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 descr="Parchment"/>
          <p:cNvGraphicFramePr>
            <a:graphicFrameLocks noChangeAspect="1"/>
          </p:cNvGraphicFramePr>
          <p:nvPr/>
        </p:nvGraphicFramePr>
        <p:xfrm>
          <a:off x="3810000" y="4114800"/>
          <a:ext cx="2000250" cy="652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4" name="Equation" r:id="rId7" imgW="1091880" imgH="355320" progId="Equation.3">
                  <p:embed/>
                </p:oleObj>
              </mc:Choice>
              <mc:Fallback>
                <p:oleObj name="Equation" r:id="rId7" imgW="1091880" imgH="355320" progId="Equation.3">
                  <p:embed/>
                  <p:pic>
                    <p:nvPicPr>
                      <p:cNvPr id="0" name="Picture 4" descr="Parchmen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114800"/>
                        <a:ext cx="2000250" cy="652052"/>
                      </a:xfrm>
                      <a:prstGeom prst="rect">
                        <a:avLst/>
                      </a:prstGeom>
                      <a:blipFill dpi="0" rotWithShape="0">
                        <a:blip r:embed="rId6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33E7141-D102-48B9-AA1C-33FBB06C15F2}" type="slidenum">
              <a:rPr/>
              <a:pPr lvl="0"/>
              <a:t>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1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dirty="0"/>
              <a:t>Informational loss function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039" y="1460880"/>
            <a:ext cx="7543799" cy="423094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The informational loss function is –log(</a:t>
            </a: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c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),</a:t>
            </a:r>
            <a:b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where </a:t>
            </a: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c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is the index of the instance’s actual class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Number of bits required to communicate the actual class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Let </a:t>
            </a: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0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1</a:t>
            </a:r>
            <a:r>
              <a:rPr lang="en-NZ" sz="2600" b="0" i="0" u="none" strike="noStrike" baseline="30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*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… </a:t>
            </a: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1" u="none" strike="noStrike" baseline="-2500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k</a:t>
            </a:r>
            <a:r>
              <a:rPr lang="en-NZ" sz="2600" b="0" i="0" u="none" strike="noStrike" baseline="30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* </a:t>
            </a:r>
            <a:r>
              <a:rPr lang="en-NZ" sz="2600" b="0" i="0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be the true class </a:t>
            </a:r>
            <a:r>
              <a:rPr lang="en-NZ" sz="26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probabilities.</a:t>
            </a:r>
            <a:r>
              <a:rPr lang="en-NZ" sz="2600" b="0" i="0" u="none" strike="noStrike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NZ" sz="26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Then 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the expected value for the loss function is:</a:t>
            </a:r>
            <a:b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/>
            </a:r>
            <a:b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NZ" sz="26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	–p1*log(</a:t>
            </a:r>
            <a:r>
              <a:rPr lang="en-NZ" sz="2600" i="1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i="1" baseline="-250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1</a:t>
            </a:r>
            <a:r>
              <a:rPr lang="en-NZ" sz="26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)-…-</a:t>
            </a:r>
            <a:r>
              <a:rPr lang="en-NZ" sz="2600" dirty="0" err="1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pk</a:t>
            </a:r>
            <a:r>
              <a:rPr lang="en-NZ" sz="26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*log(</a:t>
            </a:r>
            <a:r>
              <a:rPr lang="en-NZ" sz="2600" dirty="0" err="1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pk</a:t>
            </a:r>
            <a:r>
              <a:rPr lang="en-NZ" sz="26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)</a:t>
            </a:r>
            <a:endParaRPr lang="en-NZ" sz="26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Justification: minimized when </a:t>
            </a: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1" u="none" strike="noStrike" baseline="-2500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j</a:t>
            </a:r>
            <a:r>
              <a:rPr lang="en-NZ" sz="26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 </a:t>
            </a: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1" u="none" strike="noStrike" baseline="-2500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j</a:t>
            </a:r>
            <a:r>
              <a:rPr lang="en-NZ" sz="2600" b="0" i="0" u="none" strike="noStrike" baseline="30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*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Difficulty:</a:t>
            </a: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zero-frequency problem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066E7B81-FEE3-4A80-98C2-73D1D44E676A}" type="slidenum">
              <a:rPr/>
              <a:pPr lvl="0"/>
              <a:t>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914400" y="76200"/>
            <a:ext cx="6582000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dirty="0"/>
              <a:t>Discussion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6200" y="1080000"/>
            <a:ext cx="7543799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Which loss function to choose?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Both encourage honesty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Quadratic loss function takes into account all class probability estimates for an instance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Informational loss focuses only on the probability estimate for the actual class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Quadratic loss is bounded:</a:t>
            </a:r>
            <a:b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     </a:t>
            </a:r>
            <a:r>
              <a:rPr lang="en-NZ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it can never exceed 2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Informational loss can be infinite</a:t>
            </a:r>
          </a:p>
          <a:p>
            <a:pPr marL="259200" marR="0" lvl="0" indent="-259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Informational loss is related to </a:t>
            </a: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MDL principle</a:t>
            </a: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NZ" sz="1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[later]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48C0366-7C38-45B7-8503-55106BB77386}" type="slidenum">
              <a:rPr/>
              <a:pPr lvl="0"/>
              <a:t>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85800" y="22860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dirty="0" smtClean="0"/>
              <a:t>Cost-sensitive evaluation</a:t>
            </a:r>
            <a:endParaRPr lang="en-NZ" dirty="0"/>
          </a:p>
        </p:txBody>
      </p:sp>
      <p:sp>
        <p:nvSpPr>
          <p:cNvPr id="3" name="TextBox 2"/>
          <p:cNvSpPr txBox="1"/>
          <p:nvPr/>
        </p:nvSpPr>
        <p:spPr>
          <a:xfrm>
            <a:off x="914039" y="1587600"/>
            <a:ext cx="7543799" cy="5141321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 practice, different types of classification errors often incur different costs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Examples: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Medical diagnosis:</a:t>
            </a:r>
          </a:p>
          <a:p>
            <a:pPr marL="457200" lvl="2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NZ" sz="24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Cost of false positive error: unnecessary treatment; unnecessary worry</a:t>
            </a:r>
          </a:p>
          <a:p>
            <a:pPr marL="457200" lvl="2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NZ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Cost of false negative error: Postponed treatment</a:t>
            </a:r>
            <a:r>
              <a:rPr lang="en-NZ" sz="2400" b="0" i="0" u="none" strike="noStrike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or failure to treat; death or injury</a:t>
            </a:r>
          </a:p>
          <a:p>
            <a:pPr marL="0" lvl="1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Oil-slick </a:t>
            </a:r>
            <a: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detection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Fraud detection</a:t>
            </a:r>
            <a:endParaRPr lang="en-NZ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Promotional mailing</a:t>
            </a:r>
          </a:p>
          <a:p>
            <a:pPr marL="848519" marR="0" lvl="0" indent="-2772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848519" algn="l"/>
                <a:tab pos="1762919" algn="l"/>
                <a:tab pos="2677319" algn="l"/>
                <a:tab pos="3591718" algn="l"/>
                <a:tab pos="4506119" algn="l"/>
                <a:tab pos="5420519" algn="l"/>
                <a:tab pos="6334918" algn="l"/>
                <a:tab pos="7249318" algn="l"/>
                <a:tab pos="8163719" algn="l"/>
                <a:tab pos="9078119" algn="l"/>
                <a:tab pos="9992519" algn="l"/>
                <a:tab pos="10906919" algn="l"/>
              </a:tabLst>
            </a:pPr>
            <a:endParaRPr lang="en-NZ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C0D3AFF6-8503-4A8A-84A1-DFE0773ED53A}" type="slidenum">
              <a:rPr/>
              <a:pPr lvl="0"/>
              <a:t>17</a:t>
            </a:fld>
            <a:endParaRPr lang="en-US"/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09600" y="152400"/>
            <a:ext cx="7696199" cy="609600"/>
          </a:xfrm>
        </p:spPr>
        <p:txBody>
          <a:bodyPr wrap="square" lIns="90360" tIns="44280" rIns="90360" bIns="44280" anchorCtr="0">
            <a:normAutofit fontScale="90000"/>
          </a:bodyPr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dirty="0" smtClean="0"/>
              <a:t>Cost-sensitive evaluation</a:t>
            </a:r>
            <a:endParaRPr lang="en-NZ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956489"/>
            <a:ext cx="7892720" cy="192082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</a:t>
            </a:r>
            <a:r>
              <a:rPr lang="en-NZ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confusion matrix</a:t>
            </a:r>
            <a:r>
              <a:rPr lang="en-NZ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:</a:t>
            </a:r>
            <a: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/>
            </a:r>
            <a:b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/>
            </a:r>
            <a:br>
              <a:rPr lang="en-NZ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/>
            </a:r>
            <a:br>
              <a:rPr lang="en-NZ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/>
            </a:r>
            <a:br>
              <a:rPr lang="en-NZ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endParaRPr lang="en-NZ" sz="26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044092" y="1503914"/>
            <a:ext cx="6555060" cy="1190700"/>
            <a:chOff x="1440000" y="2286000"/>
            <a:chExt cx="6865920" cy="1587600"/>
          </a:xfrm>
        </p:grpSpPr>
        <p:sp>
          <p:nvSpPr>
            <p:cNvPr id="5" name="Freeform 4"/>
            <p:cNvSpPr/>
            <p:nvPr/>
          </p:nvSpPr>
          <p:spPr>
            <a:xfrm>
              <a:off x="1440000" y="3079800"/>
              <a:ext cx="1795680" cy="793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Actual class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1440000" y="2682720"/>
              <a:ext cx="2850480" cy="397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1440000" y="2286000"/>
              <a:ext cx="2850480" cy="3967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6300000" y="3476520"/>
              <a:ext cx="2005920" cy="397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True negative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4290480" y="3476520"/>
              <a:ext cx="2009520" cy="397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False positive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3235680" y="3476520"/>
              <a:ext cx="1054800" cy="397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6300000" y="3079800"/>
              <a:ext cx="2005920" cy="3967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False negative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4290480" y="3079800"/>
              <a:ext cx="2009520" cy="3967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True positive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3235680" y="3079800"/>
              <a:ext cx="1054800" cy="3967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6300000" y="2682720"/>
              <a:ext cx="2005920" cy="397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4290480" y="2682720"/>
              <a:ext cx="2009520" cy="397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4290480" y="2286000"/>
              <a:ext cx="4015440" cy="3967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Predicted class</a:t>
              </a:r>
            </a:p>
          </p:txBody>
        </p:sp>
        <p:sp>
          <p:nvSpPr>
            <p:cNvPr id="17" name="Straight Connector 16"/>
            <p:cNvSpPr/>
            <p:nvPr/>
          </p:nvSpPr>
          <p:spPr>
            <a:xfrm>
              <a:off x="1440000" y="2286000"/>
              <a:ext cx="68659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8" name="Straight Connector 17"/>
            <p:cNvSpPr/>
            <p:nvPr/>
          </p:nvSpPr>
          <p:spPr>
            <a:xfrm>
              <a:off x="8305920" y="2286000"/>
              <a:ext cx="0" cy="15876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9" name="Straight Connector 18"/>
            <p:cNvSpPr/>
            <p:nvPr/>
          </p:nvSpPr>
          <p:spPr>
            <a:xfrm>
              <a:off x="6300000" y="2682720"/>
              <a:ext cx="0" cy="11908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0" name="Straight Connector 19"/>
            <p:cNvSpPr/>
            <p:nvPr/>
          </p:nvSpPr>
          <p:spPr>
            <a:xfrm>
              <a:off x="1440000" y="2286000"/>
              <a:ext cx="0" cy="15876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1" name="Straight Connector 20"/>
            <p:cNvSpPr/>
            <p:nvPr/>
          </p:nvSpPr>
          <p:spPr>
            <a:xfrm>
              <a:off x="1440000" y="3873600"/>
              <a:ext cx="68659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2" name="Straight Connector 21"/>
            <p:cNvSpPr/>
            <p:nvPr/>
          </p:nvSpPr>
          <p:spPr>
            <a:xfrm>
              <a:off x="4290480" y="3079800"/>
              <a:ext cx="40154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3" name="Straight Connector 22"/>
            <p:cNvSpPr/>
            <p:nvPr/>
          </p:nvSpPr>
          <p:spPr>
            <a:xfrm>
              <a:off x="4290480" y="3476520"/>
              <a:ext cx="40154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sp>
        <p:nvSpPr>
          <p:cNvPr id="26" name="Text Placeholder 2"/>
          <p:cNvSpPr txBox="1">
            <a:spLocks/>
          </p:cNvSpPr>
          <p:nvPr/>
        </p:nvSpPr>
        <p:spPr>
          <a:xfrm>
            <a:off x="457200" y="3128910"/>
            <a:ext cx="8534400" cy="458587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defPPr marL="259200" marR="0" lvl="0" indent="-259200" algn="l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None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defPPr>
            <a:lvl1pPr marL="259200" marR="0" lvl="0" indent="-259200" algn="l" defTabSz="914400" rtl="0" eaLnBrk="1" latinLnBrk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  <a:defRPr lang="en-US" sz="3200" b="0" i="0" u="none" strike="noStrike" kern="1200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1pPr>
            <a:lvl2pPr marL="848520" marR="0" lvl="1" indent="-277200" algn="l" defTabSz="914400" rtl="0" eaLnBrk="1" latinLnBrk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799920" algn="l"/>
                <a:tab pos="1714319" algn="l"/>
                <a:tab pos="2628720" algn="l"/>
                <a:tab pos="3543120" algn="l"/>
                <a:tab pos="4457520" algn="l"/>
                <a:tab pos="5371920" algn="l"/>
                <a:tab pos="6286319" algn="l"/>
                <a:tab pos="7200720" algn="l"/>
                <a:tab pos="8115119" algn="l"/>
                <a:tab pos="9029519" algn="l"/>
              </a:tabLst>
              <a:defRPr lang="en-US" sz="2800" b="0" i="0" u="none" strike="noStrike" kern="1200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2pPr>
            <a:lvl3pPr marL="1371600" marR="0" lvl="2" indent="-228600" algn="l" defTabSz="914400" rtl="0" eaLnBrk="1" latinLnBrk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3pPr>
            <a:lvl4pPr marL="1790640" marR="0" lvl="3" indent="-228600" algn="l" defTabSz="914400" rtl="0" eaLnBrk="1" latinLnBrk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37800" algn="l"/>
                <a:tab pos="952200" algn="l"/>
                <a:tab pos="1866599" algn="l"/>
                <a:tab pos="2781000" algn="l"/>
                <a:tab pos="3695400" algn="l"/>
                <a:tab pos="4609800" algn="l"/>
                <a:tab pos="5524200" algn="l"/>
                <a:tab pos="6438599" algn="l"/>
                <a:tab pos="7352999" algn="l"/>
                <a:tab pos="8267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4pPr>
            <a:lvl5pPr marL="2286000" marR="0" lvl="4" indent="-304920" algn="l" defTabSz="914400" rtl="0" eaLnBrk="1" latinLnBrk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5pPr>
            <a:lvl6pPr marL="2286000" marR="0" lvl="5" indent="-304920" algn="l" defTabSz="914400" rtl="0" eaLnBrk="1" latinLnBrk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6pPr>
            <a:lvl7pPr marL="2286000" marR="0" lvl="6" indent="-304920" algn="l" defTabSz="914400" rtl="0" eaLnBrk="1" latinLnBrk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7pPr>
            <a:lvl8pPr marL="2286000" marR="0" lvl="7" indent="-304920" algn="l" defTabSz="914400" rtl="0" eaLnBrk="1" latinLnBrk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8pPr>
            <a:lvl9pPr marL="2286000" marR="0" lvl="8" indent="-304920" algn="l" defTabSz="914400" rtl="0" eaLnBrk="1" latinLnBrk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9pPr>
          </a:lstStyle>
          <a:p>
            <a:pPr marL="0" indent="0"/>
            <a:r>
              <a:rPr lang="en-US" sz="2400" dirty="0" smtClean="0"/>
              <a:t> Examples of two cost matrices:</a:t>
            </a:r>
            <a:br>
              <a:rPr lang="en-US" sz="24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Cost is given by appropriate entry in the cost matrix</a:t>
            </a:r>
          </a:p>
          <a:p>
            <a:pPr marL="0" lvl="0" indent="0"/>
            <a:r>
              <a:rPr lang="en-US" sz="2400" dirty="0"/>
              <a:t>Success rate is replaced by average cost per prediction</a:t>
            </a:r>
          </a:p>
          <a:p>
            <a:pPr marL="0" indent="0"/>
            <a:endParaRPr lang="en-US" dirty="0" smtClean="0"/>
          </a:p>
          <a:p>
            <a:pPr marL="0" indent="0"/>
            <a:r>
              <a:rPr lang="en-US" dirty="0"/>
              <a:t> 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1851910" y="3641756"/>
            <a:ext cx="5255700" cy="18145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C0D3AFF6-8503-4A8A-84A1-DFE0773ED53A}" type="slidenum">
              <a:rPr/>
              <a:pPr lvl="0"/>
              <a:t>18</a:t>
            </a:fld>
            <a:endParaRPr lang="en-US"/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09600" y="152400"/>
            <a:ext cx="7696199" cy="609600"/>
          </a:xfrm>
        </p:spPr>
        <p:txBody>
          <a:bodyPr wrap="square" lIns="90360" tIns="44280" rIns="90360" bIns="44280" anchorCtr="0">
            <a:normAutofit fontScale="90000"/>
          </a:bodyPr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dirty="0" smtClean="0"/>
              <a:t>Cost-sensitive evaluation: Example</a:t>
            </a:r>
            <a:endParaRPr lang="en-NZ" dirty="0"/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255" y="1447800"/>
            <a:ext cx="7448745" cy="45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99001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EB8DB15-6525-40CA-A0A7-53A71C3E0D05}" type="slidenum">
              <a:rPr/>
              <a:pPr lvl="0"/>
              <a:t>19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81000" y="0"/>
            <a:ext cx="8229600" cy="990600"/>
          </a:xfrm>
        </p:spPr>
        <p:txBody>
          <a:bodyPr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Aside: the kappa statistic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0000" y="900000"/>
            <a:ext cx="8820000" cy="5580360"/>
          </a:xfrm>
        </p:spPr>
        <p:txBody>
          <a:bodyPr>
            <a:spAutoFit/>
          </a:bodyPr>
          <a:lstStyle>
            <a:defPPr marL="259200" marR="0" lvl="0" indent="-259200" algn="l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None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defPPr>
            <a:lvl1pPr marL="259200" marR="0" lvl="0" indent="-259200" algn="l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1pPr>
            <a:lvl2pPr marL="848520" marR="0" lvl="1" indent="-277200" algn="l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799920" algn="l"/>
                <a:tab pos="1714319" algn="l"/>
                <a:tab pos="2628720" algn="l"/>
                <a:tab pos="3543120" algn="l"/>
                <a:tab pos="4457520" algn="l"/>
                <a:tab pos="5371920" algn="l"/>
                <a:tab pos="6286319" algn="l"/>
                <a:tab pos="7200720" algn="l"/>
                <a:tab pos="8115119" algn="l"/>
                <a:tab pos="9029519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2pPr>
            <a:lvl3pPr marL="1371600" marR="0" lvl="2" indent="-228600" algn="l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3pPr>
            <a:lvl4pPr marL="1790640" marR="0" lvl="3" indent="-22860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37800" algn="l"/>
                <a:tab pos="952200" algn="l"/>
                <a:tab pos="1866599" algn="l"/>
                <a:tab pos="2781000" algn="l"/>
                <a:tab pos="3695400" algn="l"/>
                <a:tab pos="4609800" algn="l"/>
                <a:tab pos="5524200" algn="l"/>
                <a:tab pos="6438599" algn="l"/>
                <a:tab pos="7352999" algn="l"/>
                <a:tab pos="8267399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4pPr>
            <a:lvl5pPr marL="2286000" marR="0" lvl="4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5pPr>
            <a:lvl6pPr marL="2286000" marR="0" lvl="5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6pPr>
            <a:lvl7pPr marL="2286000" marR="0" lvl="6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7pPr>
            <a:lvl8pPr marL="2286000" marR="0" lvl="7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8pPr>
            <a:lvl9pPr marL="2286000" marR="0" lvl="8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9pPr>
          </a:lstStyle>
          <a:p>
            <a:pPr marL="0" lvl="0" indent="0"/>
            <a:r>
              <a:rPr lang="en-US" sz="2600" dirty="0"/>
              <a:t>Two confusion matrices for a 3-class problem:</a:t>
            </a:r>
            <a:br>
              <a:rPr lang="en-US" sz="2600" dirty="0"/>
            </a:br>
            <a:r>
              <a:rPr lang="en-US" sz="2600" dirty="0"/>
              <a:t>actual predictor (left) vs. random predictor (right)</a:t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endParaRPr lang="en-US" sz="2600" dirty="0"/>
          </a:p>
          <a:p>
            <a:pPr marL="0" lvl="0" indent="0"/>
            <a:r>
              <a:rPr lang="en-US" sz="2600" dirty="0"/>
              <a:t>Number of successes: sum of entries in diagonal (</a:t>
            </a:r>
            <a:r>
              <a:rPr lang="en-US" sz="2600" i="1" dirty="0"/>
              <a:t>D</a:t>
            </a:r>
            <a:r>
              <a:rPr lang="en-US" sz="2600" dirty="0"/>
              <a:t>)</a:t>
            </a:r>
          </a:p>
          <a:p>
            <a:pPr marL="0" lvl="0" indent="0"/>
            <a:r>
              <a:rPr lang="en-US" sz="2600" i="1" dirty="0"/>
              <a:t>Kappa </a:t>
            </a:r>
            <a:r>
              <a:rPr lang="en-US" sz="2600" dirty="0"/>
              <a:t>statistic</a:t>
            </a:r>
            <a:r>
              <a:rPr lang="en-US" sz="2600" dirty="0" smtClean="0"/>
              <a:t>: (140-82)/(200-82)=.492</a:t>
            </a:r>
            <a:r>
              <a:rPr lang="en-US" sz="2600" dirty="0"/>
              <a:t/>
            </a:r>
            <a:br>
              <a:rPr lang="en-US" sz="2600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400" dirty="0"/>
              <a:t>measures relative improvement over random predictor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1440000" y="1980000"/>
            <a:ext cx="5940000" cy="227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0" y="990719"/>
            <a:ext cx="9144000" cy="809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5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800" b="0" i="0" u="none" strike="noStrike" baseline="0" dirty="0">
              <a:ln>
                <a:noFill/>
              </a:ln>
              <a:solidFill>
                <a:srgbClr val="FFFF99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5400" b="0" i="0" u="none" strike="noStrike" baseline="0" dirty="0" smtClean="0">
                <a:ln>
                  <a:noFill/>
                </a:ln>
                <a:solidFill>
                  <a:srgbClr val="3DEB3D"/>
                </a:solidFill>
                <a:latin typeface="Utopia" pitchFamily="34"/>
                <a:ea typeface="Times New Roman" pitchFamily="2"/>
                <a:cs typeface="Times New Roman" pitchFamily="2"/>
              </a:rPr>
              <a:t>Lecture 3: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4400" b="0" i="0" u="none" strike="noStrike" baseline="0" dirty="0" smtClean="0">
                <a:ln>
                  <a:noFill/>
                </a:ln>
                <a:solidFill>
                  <a:srgbClr val="3DEB3D"/>
                </a:solidFill>
                <a:latin typeface="Utopia" pitchFamily="34"/>
                <a:ea typeface="Times New Roman" pitchFamily="2"/>
                <a:cs typeface="Times New Roman" pitchFamily="2"/>
              </a:rPr>
              <a:t>Performance</a:t>
            </a:r>
            <a:r>
              <a:rPr lang="en-AU" sz="4400" b="0" i="0" u="none" strike="noStrike" dirty="0" smtClean="0">
                <a:ln>
                  <a:noFill/>
                </a:ln>
                <a:solidFill>
                  <a:srgbClr val="3DEB3D"/>
                </a:solidFill>
                <a:latin typeface="Utopia" pitchFamily="34"/>
                <a:ea typeface="Times New Roman" pitchFamily="2"/>
                <a:cs typeface="Times New Roman" pitchFamily="2"/>
              </a:rPr>
              <a:t> Evaluation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4400" b="0" i="0" u="none" strike="noStrike" baseline="0" dirty="0">
              <a:ln>
                <a:noFill/>
              </a:ln>
              <a:solidFill>
                <a:srgbClr val="3DEB3D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algn="ctr" hangingPunct="0"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Slides for </a:t>
            </a:r>
            <a:r>
              <a:rPr lang="en-AU" sz="2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Chapters 5 </a:t>
            </a:r>
            <a:r>
              <a:rPr lang="en-AU" sz="2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of </a:t>
            </a:r>
            <a:r>
              <a:rPr lang="en-AU" sz="22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Data </a:t>
            </a:r>
            <a:r>
              <a:rPr lang="en-AU" sz="2200" b="0" i="1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Mining: </a:t>
            </a:r>
            <a:r>
              <a:rPr lang="en-AU" sz="2400" b="0" i="0" u="none" strike="noStrike" baseline="0" dirty="0" smtClean="0">
                <a:ln>
                  <a:noFill/>
                </a:ln>
                <a:solidFill>
                  <a:srgbClr val="3DEB3D"/>
                </a:solidFill>
                <a:latin typeface="Utopia" pitchFamily="34"/>
                <a:ea typeface="Times New Roman" pitchFamily="2"/>
                <a:cs typeface="Times New Roman" pitchFamily="2"/>
              </a:rPr>
              <a:t>Practical Machine Learning Tools and Techniques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 </a:t>
            </a:r>
            <a:r>
              <a:rPr lang="en-AU" sz="2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by I. H. Witten, E. Frank and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M. A. </a:t>
            </a:r>
            <a:r>
              <a:rPr lang="en-AU" sz="2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Hall </a:t>
            </a:r>
            <a:endParaRPr lang="en-AU" sz="22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FFFF99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FFFF99"/>
              </a:solidFill>
              <a:latin typeface="Utopia" pitchFamily="34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C0D3AFF6-8503-4A8A-84A1-DFE0773ED53A}" type="slidenum">
              <a:rPr/>
              <a:pPr lvl="0"/>
              <a:t>20</a:t>
            </a:fld>
            <a:endParaRPr lang="en-US"/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62000" y="15240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dirty="0"/>
              <a:t>Counting the cost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027932"/>
            <a:ext cx="8610600" cy="42884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3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There </a:t>
            </a:r>
            <a:r>
              <a:rPr lang="en-NZ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are many </a:t>
            </a:r>
            <a:r>
              <a:rPr lang="en-NZ" sz="3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types </a:t>
            </a:r>
            <a:r>
              <a:rPr lang="en-NZ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of </a:t>
            </a:r>
            <a:r>
              <a:rPr lang="en-NZ" sz="3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cost besides the cost of making the errors!</a:t>
            </a:r>
            <a:endParaRPr lang="en-NZ" sz="32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2600" dirty="0" smtClean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</a:t>
            </a:r>
            <a:r>
              <a:rPr lang="en-NZ" sz="26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xamples</a:t>
            </a:r>
            <a:r>
              <a:rPr lang="en-NZ" sz="26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:</a:t>
            </a:r>
          </a:p>
          <a:p>
            <a:pPr marL="0" lvl="1" hangingPunct="0">
              <a:lnSpc>
                <a:spcPct val="90000"/>
              </a:lnSpc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Cost </a:t>
            </a:r>
            <a:r>
              <a:rPr lang="en-NZ" sz="26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of collecting training </a:t>
            </a:r>
            <a:r>
              <a:rPr lang="en-NZ" sz="26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data </a:t>
            </a:r>
            <a:r>
              <a:rPr lang="en-US" sz="2800" dirty="0" smtClean="0">
                <a:solidFill>
                  <a:srgbClr val="00B050"/>
                </a:solidFill>
                <a:latin typeface="Symbol" pitchFamily="18"/>
                <a:ea typeface="Gothic" pitchFamily="2"/>
                <a:cs typeface="Lucidasans" pitchFamily="2"/>
              </a:rPr>
              <a:t> </a:t>
            </a:r>
            <a:r>
              <a:rPr lang="en-NZ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imbalance data</a:t>
            </a:r>
            <a:r>
              <a:rPr lang="en-US" sz="2800" dirty="0" smtClean="0">
                <a:solidFill>
                  <a:srgbClr val="00B050"/>
                </a:solidFill>
                <a:latin typeface="Symbol" pitchFamily="18"/>
                <a:ea typeface="Gothic" pitchFamily="2"/>
                <a:cs typeface="Lucidasans" pitchFamily="2"/>
              </a:rPr>
              <a:t> </a:t>
            </a:r>
            <a:endParaRPr lang="en-NZ" sz="2600" dirty="0" smtClean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lvl="1" hangingPunct="0">
              <a:lnSpc>
                <a:spcPct val="90000"/>
              </a:lnSpc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Cost of improving </a:t>
            </a:r>
            <a:r>
              <a:rPr lang="en-NZ" sz="26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performance</a:t>
            </a:r>
          </a:p>
          <a:p>
            <a:pPr marL="0" lvl="1" hangingPunct="0">
              <a:lnSpc>
                <a:spcPct val="90000"/>
              </a:lnSpc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2600" dirty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lvl="1" hangingPunct="0">
              <a:lnSpc>
                <a:spcPct val="90000"/>
              </a:lnSpc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When the costs are integrated in the learning algorithm, the algorithm is called </a:t>
            </a:r>
            <a:r>
              <a:rPr lang="en-NZ" sz="2600" u="sng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cost-sensitive learning</a:t>
            </a:r>
            <a:endParaRPr lang="en-NZ" sz="2600" u="sng" dirty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26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8186452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F1FB363-E1B4-4511-BC25-77DBA6556BF5}" type="slidenum">
              <a:rPr/>
              <a:pPr lvl="0"/>
              <a:t>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143000" y="142507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Cost-sensitive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0000" y="1130040"/>
            <a:ext cx="8100000" cy="529745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So far we haven't taken costs into account at training time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Most learning schemes do not perform cost-sensitive learning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They generate the same classifier no matter what costs are assigned to the different classes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Example: standard decision tree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learner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</a:t>
            </a: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ethods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for cost-sensitive learning</a:t>
            </a: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:</a:t>
            </a:r>
          </a:p>
          <a:p>
            <a:pPr lvl="1" hangingPunct="0">
              <a:lnSpc>
                <a:spcPct val="90000"/>
              </a:lnSpc>
              <a:spcBef>
                <a:spcPts val="697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Modify the inputs to the learning algorithm to reflect the costs</a:t>
            </a:r>
          </a:p>
          <a:p>
            <a:pPr lvl="1" hangingPunct="0">
              <a:lnSpc>
                <a:spcPct val="90000"/>
              </a:lnSpc>
              <a:spcBef>
                <a:spcPts val="697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Modify the learning algorithm to integrate</a:t>
            </a:r>
            <a:r>
              <a:rPr lang="en-US" sz="2800" b="0" i="0" u="none" strike="noStrike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the costs </a:t>
            </a: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F1FB363-E1B4-4511-BC25-77DBA6556BF5}" type="slidenum">
              <a:rPr/>
              <a:pPr lvl="0"/>
              <a:t>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3400" y="138734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Cost-sensitive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130040"/>
            <a:ext cx="8667600" cy="179553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</a:t>
            </a:r>
            <a:r>
              <a:rPr lang="en-US" sz="3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ethods </a:t>
            </a:r>
            <a:r>
              <a:rPr lang="en-US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for cost-sensitive learning</a:t>
            </a:r>
            <a:r>
              <a:rPr lang="en-US" sz="3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:</a:t>
            </a:r>
          </a:p>
          <a:p>
            <a:pPr lvl="1" hangingPunct="0">
              <a:lnSpc>
                <a:spcPct val="90000"/>
              </a:lnSpc>
              <a:spcBef>
                <a:spcPts val="697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u="sng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Modify the inputs 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to the learning algorithm to reflect the costs</a:t>
            </a:r>
          </a:p>
          <a:p>
            <a:pPr marL="914400" lvl="3" hangingPunct="0">
              <a:lnSpc>
                <a:spcPct val="90000"/>
              </a:lnSpc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Re-sampling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of instances according to </a:t>
            </a: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costs</a:t>
            </a: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152869"/>
            <a:ext cx="806823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1533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F1FB363-E1B4-4511-BC25-77DBA6556BF5}" type="slidenum">
              <a:rPr/>
              <a:pPr lvl="0"/>
              <a:t>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3400" y="138734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Cost-sensitive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130040"/>
            <a:ext cx="8667600" cy="261562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</a:t>
            </a:r>
            <a:r>
              <a:rPr lang="en-US" sz="3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ethods </a:t>
            </a:r>
            <a:r>
              <a:rPr lang="en-US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for cost-sensitive learning</a:t>
            </a:r>
            <a:r>
              <a:rPr lang="en-US" sz="3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:</a:t>
            </a:r>
          </a:p>
          <a:p>
            <a:pPr lvl="1" hangingPunct="0">
              <a:lnSpc>
                <a:spcPct val="90000"/>
              </a:lnSpc>
              <a:spcBef>
                <a:spcPts val="697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u="sng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Modify the inputs 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to the learning algorithm to reflect the costs</a:t>
            </a: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914400" lvl="3" hangingPunct="0">
              <a:lnSpc>
                <a:spcPct val="90000"/>
              </a:lnSpc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Weighting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of instances according to </a:t>
            </a: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costs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u="sng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Examples of weights (where c- is the cost of false negatives and c+ is the cost of false positive)</a:t>
            </a:r>
            <a:endParaRPr lang="en-US" sz="2800" dirty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pic>
        <p:nvPicPr>
          <p:cNvPr id="7270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191000"/>
            <a:ext cx="764059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95489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F1FB363-E1B4-4511-BC25-77DBA6556BF5}" type="slidenum">
              <a:rPr/>
              <a:pPr lvl="0"/>
              <a:t>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3400" y="138734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Cost-sensitive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130040"/>
            <a:ext cx="8667600" cy="3102622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</a:t>
            </a:r>
            <a:r>
              <a:rPr lang="en-US" sz="3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ethods </a:t>
            </a:r>
            <a:r>
              <a:rPr lang="en-US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for cost-sensitive learning</a:t>
            </a:r>
            <a:r>
              <a:rPr lang="en-US" sz="3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:</a:t>
            </a:r>
          </a:p>
          <a:p>
            <a:pPr lvl="1" hangingPunct="0">
              <a:lnSpc>
                <a:spcPct val="90000"/>
              </a:lnSpc>
              <a:spcBef>
                <a:spcPts val="697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u="sng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Modify </a:t>
            </a:r>
            <a:r>
              <a:rPr lang="en-US" sz="2800" u="sng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</a:t>
            </a:r>
            <a:r>
              <a:rPr lang="en-US" sz="2800" u="sng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learning algorithm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to include the costs</a:t>
            </a:r>
          </a:p>
          <a:p>
            <a:pPr lvl="1" hangingPunct="0">
              <a:lnSpc>
                <a:spcPct val="90000"/>
              </a:lnSpc>
              <a:spcBef>
                <a:spcPts val="697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dirty="0" smtClean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lvl="2" hangingPunct="0">
              <a:lnSpc>
                <a:spcPct val="90000"/>
              </a:lnSpc>
              <a:spcBef>
                <a:spcPts val="697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Cost-sensitive boosting</a:t>
            </a:r>
          </a:p>
          <a:p>
            <a:pPr lvl="2" hangingPunct="0">
              <a:lnSpc>
                <a:spcPct val="90000"/>
              </a:lnSpc>
              <a:spcBef>
                <a:spcPts val="697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Cost can be incorporated directly into the error criterion when training neural networks (</a:t>
            </a:r>
            <a:r>
              <a:rPr lang="en-US" sz="2800" dirty="0" err="1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Kukar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and </a:t>
            </a:r>
            <a:r>
              <a:rPr lang="en-US" sz="2800" dirty="0" err="1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Kononenko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, 1998) </a:t>
            </a: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5717767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FC35070-C2BA-4815-A690-FD636DB5A9E7}" type="slidenum">
              <a:rPr/>
              <a:pPr lvl="0"/>
              <a:t>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200" y="22860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dirty="0"/>
              <a:t>Lift charts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256280"/>
            <a:ext cx="8070480" cy="453492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 practice, costs are rarely known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Decisions are usually made by comparing possible scenarios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Example: promotional mailout to 1,000,000 households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100000"/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Mail to all; 0.1% respond (1000)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448"/>
              </a:spcBef>
              <a:spcAft>
                <a:spcPts val="0"/>
              </a:spcAft>
              <a:buClr>
                <a:srgbClr val="008000"/>
              </a:buClr>
              <a:buSzPct val="100000"/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Data mining tool identifies subset of 100,000 most promising, 0.4% of these respond (400)</a:t>
            </a:r>
            <a:b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1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40% of responses for 10% of cost may pay off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100000"/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Identify subset of 400,000 most promising, 0.2% respond (800)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 </a:t>
            </a: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lift chart</a:t>
            </a: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allows a visual comparison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9B077A9-E80A-4157-B1C4-0686E7EB61C1}" type="slidenum">
              <a:rPr/>
              <a:pPr lvl="0"/>
              <a:t>26</a:t>
            </a:fld>
            <a:endParaRPr lang="en-US"/>
          </a:p>
        </p:txBody>
      </p:sp>
      <p:sp>
        <p:nvSpPr>
          <p:cNvPr id="3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dirty="0"/>
              <a:t>Generating a </a:t>
            </a:r>
            <a:r>
              <a:rPr lang="en-NZ" dirty="0" smtClean="0"/>
              <a:t>gain</a:t>
            </a:r>
            <a:r>
              <a:rPr lang="en-NZ" dirty="0" smtClean="0"/>
              <a:t> </a:t>
            </a:r>
            <a:r>
              <a:rPr lang="en-NZ" dirty="0"/>
              <a:t>chart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440000"/>
            <a:ext cx="7920000" cy="4695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Sort instances according to predicted probability of being positive:</a:t>
            </a:r>
          </a:p>
          <a:p>
            <a: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endParaRPr lang="en-NZ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endParaRPr lang="en-NZ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endParaRPr lang="en-NZ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endParaRPr lang="en-NZ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endParaRPr lang="en-NZ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endParaRPr lang="en-NZ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endParaRPr lang="en-NZ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x</a:t>
            </a: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axis is sample size</a:t>
            </a:r>
            <a:b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y</a:t>
            </a: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axis is number of true positives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60000" y="2520000"/>
            <a:ext cx="7920000" cy="2492280"/>
            <a:chOff x="360000" y="2520000"/>
            <a:chExt cx="7920000" cy="2492280"/>
          </a:xfrm>
        </p:grpSpPr>
        <p:sp>
          <p:nvSpPr>
            <p:cNvPr id="5" name="Freeform 4"/>
            <p:cNvSpPr/>
            <p:nvPr/>
          </p:nvSpPr>
          <p:spPr>
            <a:xfrm>
              <a:off x="5640120" y="4617000"/>
              <a:ext cx="263988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1844999" y="4617000"/>
              <a:ext cx="3795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360000" y="4617000"/>
              <a:ext cx="1484999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5640120" y="4161600"/>
              <a:ext cx="2639880" cy="45539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1844999" y="4161600"/>
              <a:ext cx="3795120" cy="45539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0.88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360000" y="4161600"/>
              <a:ext cx="1484999" cy="45539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5640120" y="3705839"/>
              <a:ext cx="2639880" cy="4557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1844999" y="3705839"/>
              <a:ext cx="3795120" cy="4557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0.93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360000" y="3705839"/>
              <a:ext cx="1484999" cy="4557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5640120" y="3310560"/>
              <a:ext cx="263988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1844999" y="3310560"/>
              <a:ext cx="3795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0.93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360000" y="3310560"/>
              <a:ext cx="1484999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5640120" y="2915279"/>
              <a:ext cx="263988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1844999" y="2915279"/>
              <a:ext cx="3795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0.95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360000" y="2915279"/>
              <a:ext cx="1484999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5640120" y="2520000"/>
              <a:ext cx="263988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Actual class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1844999" y="2520000"/>
              <a:ext cx="3795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Predicted probability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360000" y="2520000"/>
              <a:ext cx="1484999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3" name="Straight Connector 22"/>
            <p:cNvSpPr/>
            <p:nvPr/>
          </p:nvSpPr>
          <p:spPr>
            <a:xfrm>
              <a:off x="360000" y="2520000"/>
              <a:ext cx="148499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4" name="Straight Connector 23"/>
            <p:cNvSpPr/>
            <p:nvPr/>
          </p:nvSpPr>
          <p:spPr>
            <a:xfrm>
              <a:off x="360000" y="5012280"/>
              <a:ext cx="148499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5" name="Straight Connector 24"/>
            <p:cNvSpPr/>
            <p:nvPr/>
          </p:nvSpPr>
          <p:spPr>
            <a:xfrm>
              <a:off x="360000" y="2520000"/>
              <a:ext cx="0" cy="39527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6" name="Straight Connector 25"/>
            <p:cNvSpPr/>
            <p:nvPr/>
          </p:nvSpPr>
          <p:spPr>
            <a:xfrm>
              <a:off x="8280000" y="2520000"/>
              <a:ext cx="0" cy="24922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7" name="Straight Connector 26"/>
            <p:cNvSpPr/>
            <p:nvPr/>
          </p:nvSpPr>
          <p:spPr>
            <a:xfrm>
              <a:off x="1844999" y="2520000"/>
              <a:ext cx="643500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8" name="Straight Connector 27"/>
            <p:cNvSpPr/>
            <p:nvPr/>
          </p:nvSpPr>
          <p:spPr>
            <a:xfrm>
              <a:off x="360000" y="2915279"/>
              <a:ext cx="0" cy="39528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9" name="Straight Connector 28"/>
            <p:cNvSpPr/>
            <p:nvPr/>
          </p:nvSpPr>
          <p:spPr>
            <a:xfrm>
              <a:off x="1844999" y="2520000"/>
              <a:ext cx="0" cy="24922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0" name="Straight Connector 29"/>
            <p:cNvSpPr/>
            <p:nvPr/>
          </p:nvSpPr>
          <p:spPr>
            <a:xfrm>
              <a:off x="360000" y="3310560"/>
              <a:ext cx="0" cy="39527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1" name="Straight Connector 30"/>
            <p:cNvSpPr/>
            <p:nvPr/>
          </p:nvSpPr>
          <p:spPr>
            <a:xfrm>
              <a:off x="360000" y="3705839"/>
              <a:ext cx="0" cy="45576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2" name="Straight Connector 31"/>
            <p:cNvSpPr/>
            <p:nvPr/>
          </p:nvSpPr>
          <p:spPr>
            <a:xfrm>
              <a:off x="360000" y="4161600"/>
              <a:ext cx="0" cy="45540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3" name="Straight Connector 32"/>
            <p:cNvSpPr/>
            <p:nvPr/>
          </p:nvSpPr>
          <p:spPr>
            <a:xfrm>
              <a:off x="360000" y="4617000"/>
              <a:ext cx="0" cy="3952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4" name="Straight Connector 33"/>
            <p:cNvSpPr/>
            <p:nvPr/>
          </p:nvSpPr>
          <p:spPr>
            <a:xfrm>
              <a:off x="1844999" y="5012280"/>
              <a:ext cx="643500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5" name="Straight Connector 34"/>
            <p:cNvSpPr/>
            <p:nvPr/>
          </p:nvSpPr>
          <p:spPr>
            <a:xfrm>
              <a:off x="1844999" y="2915279"/>
              <a:ext cx="643500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D12EB478-ECCE-40DC-9BC7-FA71E2F69FB6}" type="slidenum">
              <a:rPr/>
              <a:pPr lvl="0"/>
              <a:t>27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6200" y="-78480"/>
            <a:ext cx="9283799" cy="978480"/>
          </a:xfrm>
        </p:spPr>
        <p:txBody>
          <a:bodyPr wrap="square" lIns="90360" tIns="44280" rIns="90360" bIns="44280" anchorCtr="0">
            <a:normAutofit fontScale="90000"/>
          </a:bodyPr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dirty="0"/>
              <a:t>A hypothetical </a:t>
            </a:r>
            <a:r>
              <a:rPr lang="en-NZ" dirty="0" smtClean="0"/>
              <a:t>cumulative gain </a:t>
            </a:r>
            <a:r>
              <a:rPr lang="en-NZ" dirty="0" smtClean="0"/>
              <a:t>chart </a:t>
            </a:r>
            <a:r>
              <a:rPr lang="en-NZ" sz="2700" dirty="0" smtClean="0"/>
              <a:t>(see handout on lift charts)</a:t>
            </a:r>
            <a:endParaRPr lang="en-NZ" sz="27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900000" y="1376521"/>
            <a:ext cx="7315200" cy="418607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052280" y="5662440"/>
            <a:ext cx="4343400" cy="60732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1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40% of responses</a:t>
            </a:r>
            <a:br>
              <a:rPr lang="en-NZ" sz="1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1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for 10% of cost</a:t>
            </a:r>
          </a:p>
        </p:txBody>
      </p:sp>
      <p:sp>
        <p:nvSpPr>
          <p:cNvPr id="5" name="Freeform 4"/>
          <p:cNvSpPr/>
          <p:nvPr/>
        </p:nvSpPr>
        <p:spPr>
          <a:xfrm>
            <a:off x="3871800" y="5738760"/>
            <a:ext cx="4343400" cy="533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1800" b="0" i="0" u="none" strike="noStrike" baseline="0">
                <a:ln>
                  <a:noFill/>
                </a:ln>
                <a:solidFill>
                  <a:srgbClr val="00DCFF"/>
                </a:solidFill>
                <a:latin typeface="Tahoma" pitchFamily="18"/>
                <a:ea typeface="Gothic" pitchFamily="2"/>
                <a:cs typeface="Lucidasans" pitchFamily="2"/>
              </a:rPr>
              <a:t>80% of responses</a:t>
            </a:r>
            <a:br>
              <a:rPr lang="en-NZ" sz="1800" b="0" i="0" u="none" strike="noStrike" baseline="0">
                <a:ln>
                  <a:noFill/>
                </a:ln>
                <a:solidFill>
                  <a:srgbClr val="00DCFF"/>
                </a:solidFill>
                <a:latin typeface="Tahoma" pitchFamily="18"/>
                <a:ea typeface="Gothic" pitchFamily="2"/>
                <a:cs typeface="Lucidasans" pitchFamily="2"/>
              </a:rPr>
            </a:br>
            <a:r>
              <a:rPr lang="en-NZ" sz="1800" b="0" i="0" u="none" strike="noStrike" baseline="0">
                <a:ln>
                  <a:noFill/>
                </a:ln>
                <a:solidFill>
                  <a:srgbClr val="00DCFF"/>
                </a:solidFill>
                <a:latin typeface="Tahoma" pitchFamily="18"/>
                <a:ea typeface="Gothic" pitchFamily="2"/>
                <a:cs typeface="Lucidasans" pitchFamily="2"/>
              </a:rPr>
              <a:t>for 40% of cost</a:t>
            </a:r>
          </a:p>
        </p:txBody>
      </p:sp>
      <p:sp>
        <p:nvSpPr>
          <p:cNvPr id="6" name="Straight Connector 5"/>
          <p:cNvSpPr/>
          <p:nvPr/>
        </p:nvSpPr>
        <p:spPr>
          <a:xfrm flipV="1">
            <a:off x="2576519" y="5052600"/>
            <a:ext cx="228601" cy="685800"/>
          </a:xfrm>
          <a:prstGeom prst="line">
            <a:avLst/>
          </a:prstGeom>
          <a:noFill/>
          <a:ln w="38160">
            <a:solidFill>
              <a:srgbClr val="008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7" name="Straight Connector 6"/>
          <p:cNvSpPr/>
          <p:nvPr/>
        </p:nvSpPr>
        <p:spPr>
          <a:xfrm flipV="1">
            <a:off x="4329000" y="5281560"/>
            <a:ext cx="152640" cy="457200"/>
          </a:xfrm>
          <a:prstGeom prst="line">
            <a:avLst/>
          </a:prstGeom>
          <a:noFill/>
          <a:ln w="38160">
            <a:solidFill>
              <a:srgbClr val="008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07BA70E6-6063-4116-909F-4287D8759DF9}" type="slidenum">
              <a:rPr/>
              <a:pPr lvl="0"/>
              <a:t>28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1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/>
              <a:t>ROC curves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272240"/>
            <a:ext cx="7917840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32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ROC curves</a:t>
            </a:r>
            <a:r>
              <a:rPr lang="en-NZ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are similar to lift charts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Stands for “receiver operating characteristic”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Used in signal detection to show </a:t>
            </a:r>
            <a:r>
              <a:rPr lang="en-NZ" sz="2600" b="0" i="0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tradeoff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between hit rate and false alarm rate over noisy channel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Differences to </a:t>
            </a:r>
            <a:r>
              <a:rPr lang="en-NZ" sz="3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lift </a:t>
            </a:r>
            <a:r>
              <a:rPr lang="en-NZ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chart: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6302160" algn="r"/>
                <a:tab pos="7200720" algn="l"/>
                <a:tab pos="8115119" algn="l"/>
                <a:tab pos="9029519" algn="l"/>
              </a:tabLst>
            </a:pP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y 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axis shows percentage of true positives in sample 	</a:t>
            </a:r>
            <a:r>
              <a:rPr lang="en-NZ" sz="20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rather than absolute number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6302160" algn="r"/>
                <a:tab pos="7200720" algn="l"/>
                <a:tab pos="8115119" algn="l"/>
                <a:tab pos="9029519" algn="l"/>
              </a:tabLst>
            </a:pP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x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axis shows percentage of false positives in sample	</a:t>
            </a:r>
            <a:r>
              <a:rPr lang="en-NZ" sz="20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rather than sample size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B436CF4-069E-44A0-A49B-B08F6D9A188E}" type="slidenum">
              <a:rPr/>
              <a:pPr lvl="0"/>
              <a:t>29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98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/>
              <a:t>A sample ROC curve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1052280" y="1275480"/>
            <a:ext cx="7010640" cy="41576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900000" y="5605560"/>
            <a:ext cx="6324479" cy="7678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Jagged curve—one set of test data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Smooth curve—use cross-validation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1EBE80A6-C576-4DD4-89B5-512E88721452}" type="slidenum">
              <a:rPr/>
              <a:pPr lvl="0"/>
              <a:t>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04800" y="76200"/>
            <a:ext cx="8402640" cy="978480"/>
          </a:xfrm>
        </p:spPr>
        <p:txBody>
          <a:bodyPr wrap="square" lIns="90360" tIns="44280" rIns="90360" bIns="44280" anchorCtr="0">
            <a:normAutofit/>
          </a:bodyPr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sz="3600" dirty="0"/>
              <a:t>Issues in </a:t>
            </a:r>
            <a:r>
              <a:rPr lang="en-US" sz="3600" dirty="0" smtClean="0"/>
              <a:t>Performance Evaluation: Outline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371600"/>
            <a:ext cx="8097840" cy="4928635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lvl="0" hangingPunct="0">
              <a:spcBef>
                <a:spcPts val="598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u="sng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Training, testing, tuning</a:t>
            </a:r>
          </a:p>
          <a:p>
            <a:pPr lvl="1" hangingPunct="0">
              <a:spcBef>
                <a:spcPts val="598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dirty="0">
                <a:solidFill>
                  <a:srgbClr val="00B050"/>
                </a:solidFill>
                <a:latin typeface="Utopia" pitchFamily="18"/>
                <a:ea typeface="Gothic" pitchFamily="2"/>
                <a:cs typeface="Lucidasans" pitchFamily="2"/>
              </a:rPr>
              <a:t>Holdout, </a:t>
            </a:r>
            <a:r>
              <a:rPr lang="en-NZ" sz="2800" dirty="0" smtClean="0">
                <a:solidFill>
                  <a:srgbClr val="00B050"/>
                </a:solidFill>
                <a:latin typeface="Utopia" pitchFamily="18"/>
                <a:ea typeface="Gothic" pitchFamily="2"/>
                <a:cs typeface="Lucidasans" pitchFamily="2"/>
              </a:rPr>
              <a:t>repeat holdout, cross-validation</a:t>
            </a:r>
            <a:r>
              <a:rPr lang="en-NZ" sz="28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, </a:t>
            </a:r>
            <a:r>
              <a:rPr lang="en-NZ" sz="2800" dirty="0" smtClean="0">
                <a:solidFill>
                  <a:srgbClr val="00B050"/>
                </a:solidFill>
                <a:latin typeface="Utopia" pitchFamily="18"/>
                <a:ea typeface="Gothic" pitchFamily="2"/>
                <a:cs typeface="Lucidasans" pitchFamily="2"/>
              </a:rPr>
              <a:t>leave-one-out</a:t>
            </a:r>
            <a:r>
              <a:rPr lang="en-NZ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, bootstrap </a:t>
            </a:r>
            <a:r>
              <a:rPr lang="en-NZ" sz="14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(slides 5-7)</a:t>
            </a:r>
          </a:p>
          <a:p>
            <a:pPr lvl="1" hangingPunct="0">
              <a:spcBef>
                <a:spcPts val="598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sng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Choice of performance </a:t>
            </a:r>
            <a:r>
              <a:rPr lang="en-US" sz="2800" b="0" i="0" u="sng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measure</a:t>
            </a: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: </a:t>
            </a: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457200" lvl="2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Number of correct classifications</a:t>
            </a:r>
          </a:p>
          <a:p>
            <a:pPr marL="457200" lvl="2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Error for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evaluating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numeric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predictions </a:t>
            </a:r>
            <a:r>
              <a:rPr lang="en-US" sz="1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(slides 30-32)</a:t>
            </a:r>
            <a:endParaRPr lang="en-US" sz="1400" b="0" i="0" u="none" strike="noStrike" baseline="0" dirty="0" smtClean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lvl="1" hangingPunct="0">
              <a:spcBef>
                <a:spcPts val="598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Accuracy of probability </a:t>
            </a:r>
            <a:r>
              <a:rPr lang="en-US" sz="24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estimates</a:t>
            </a:r>
            <a:r>
              <a:rPr lang="en-NZ" sz="24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: </a:t>
            </a:r>
            <a:r>
              <a:rPr lang="en-NZ" sz="24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loss </a:t>
            </a:r>
            <a:r>
              <a:rPr lang="en-NZ" sz="24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functions </a:t>
            </a:r>
            <a:r>
              <a:rPr lang="en-NZ" sz="14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(slides 12-15)</a:t>
            </a:r>
          </a:p>
          <a:p>
            <a:pPr lvl="1" hangingPunct="0">
              <a:spcBef>
                <a:spcPts val="598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2400" dirty="0" smtClean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hangingPunct="0">
              <a:spcBef>
                <a:spcPts val="598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u="sng" dirty="0">
                <a:solidFill>
                  <a:srgbClr val="00B050"/>
                </a:solidFill>
                <a:latin typeface="Utopia" pitchFamily="18"/>
                <a:ea typeface="Gothic" pitchFamily="2"/>
                <a:cs typeface="Lucidasans" pitchFamily="2"/>
              </a:rPr>
              <a:t>Statistical reliability </a:t>
            </a:r>
            <a:r>
              <a:rPr lang="en-US" sz="2400" dirty="0">
                <a:solidFill>
                  <a:srgbClr val="00B050"/>
                </a:solidFill>
                <a:latin typeface="Utopia" pitchFamily="18"/>
                <a:ea typeface="Gothic" pitchFamily="2"/>
                <a:cs typeface="Lucidasans" pitchFamily="2"/>
              </a:rPr>
              <a:t>of </a:t>
            </a:r>
            <a:r>
              <a:rPr lang="en-US" sz="2400" dirty="0" smtClean="0">
                <a:solidFill>
                  <a:srgbClr val="00B050"/>
                </a:solidFill>
                <a:latin typeface="Utopia" pitchFamily="18"/>
                <a:ea typeface="Gothic" pitchFamily="2"/>
                <a:cs typeface="Lucidasans" pitchFamily="2"/>
              </a:rPr>
              <a:t>estimated performance </a:t>
            </a:r>
            <a:r>
              <a:rPr lang="en-US" sz="2400" dirty="0">
                <a:solidFill>
                  <a:srgbClr val="00B050"/>
                </a:solidFill>
                <a:latin typeface="Utopia" pitchFamily="18"/>
                <a:ea typeface="Gothic" pitchFamily="2"/>
                <a:cs typeface="Lucidasans" pitchFamily="2"/>
              </a:rPr>
              <a:t>(</a:t>
            </a:r>
            <a:r>
              <a:rPr lang="en-US" sz="2400" dirty="0">
                <a:solidFill>
                  <a:srgbClr val="00B050"/>
                </a:solidFill>
                <a:latin typeface="Symbol" pitchFamily="18"/>
                <a:ea typeface="Gothic" pitchFamily="2"/>
                <a:cs typeface="Lucidasans" pitchFamily="2"/>
              </a:rPr>
              <a:t></a:t>
            </a:r>
            <a:r>
              <a:rPr lang="en-US" sz="2400" dirty="0">
                <a:solidFill>
                  <a:srgbClr val="00B050"/>
                </a:solidFill>
                <a:latin typeface="Utopia" pitchFamily="18"/>
                <a:ea typeface="Gothic" pitchFamily="2"/>
                <a:cs typeface="Lucidasans" pitchFamily="2"/>
              </a:rPr>
              <a:t>  </a:t>
            </a:r>
            <a:r>
              <a:rPr lang="en-US" sz="2400" dirty="0" smtClean="0">
                <a:solidFill>
                  <a:srgbClr val="00B050"/>
                </a:solidFill>
                <a:latin typeface="Utopia" pitchFamily="18"/>
                <a:ea typeface="Gothic" pitchFamily="2"/>
                <a:cs typeface="Lucidasans" pitchFamily="2"/>
              </a:rPr>
              <a:t>confidence intervals)</a:t>
            </a:r>
            <a:endParaRPr lang="en-NZ" sz="2400" dirty="0">
              <a:solidFill>
                <a:srgbClr val="00B050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CC51C59D-548C-474F-BF45-0EE218C6FA55}" type="slidenum">
              <a:rPr/>
              <a:pPr lvl="0"/>
              <a:t>30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sz="3600"/>
              <a:t>More measures...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187280"/>
            <a:ext cx="9144000" cy="46584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Percentage of retrieved documents that are relevant: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precision=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TP/(TP+FP)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Percentage of relevant documents that are returned: 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recall =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TP/(TP+FN)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Precision/recall curves have hyperbolic shape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Summary measures: average precision at 20%, 50% and 80% recall (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three-point average recall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)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F-measure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=(2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×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recall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×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precision)/(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recall+precision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)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sensitivity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× specificity = </a:t>
            </a:r>
            <a:r>
              <a:rPr lang="en-US" sz="2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(TP / (TP + FN))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×</a:t>
            </a:r>
            <a:r>
              <a:rPr lang="en-US" sz="2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 (TN / (FP + TN))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Area under the ROC curve (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AUC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): 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probability that randomly chosen positive instance is ranked above randomly chosen negative one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13914589-9054-47CE-9162-B36193D9D654}" type="slidenum">
              <a:rPr/>
              <a:pPr lvl="0"/>
              <a:t>31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3400" y="0"/>
            <a:ext cx="7543799" cy="978480"/>
          </a:xfrm>
        </p:spPr>
        <p:txBody>
          <a:bodyPr wrap="square" lIns="90360" tIns="44280" rIns="90360" bIns="44280" anchorCtr="0">
            <a:normAutofit fontScale="90000"/>
          </a:bodyPr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Evaluating numeric </a:t>
            </a:r>
            <a:r>
              <a:rPr lang="en-US" dirty="0" smtClean="0"/>
              <a:t>prediction </a:t>
            </a:r>
            <a:r>
              <a:rPr lang="en-US" sz="1800" dirty="0" smtClean="0"/>
              <a:t>(Table 5.8)</a:t>
            </a:r>
            <a:endParaRPr 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059896"/>
            <a:ext cx="7543799" cy="4936457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Actual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target values: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</a:t>
            </a:r>
            <a:r>
              <a:rPr lang="en-US" sz="28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1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</a:t>
            </a:r>
            <a:r>
              <a:rPr lang="en-US" sz="28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2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…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</a:t>
            </a:r>
            <a:r>
              <a:rPr lang="en-US" sz="28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Predicted target values: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US" sz="28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1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US" sz="28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2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… </a:t>
            </a:r>
            <a:r>
              <a:rPr lang="en-US" sz="28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US" sz="2800" b="0" i="1" u="none" strike="noStrike" baseline="-2500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</a:t>
            </a:r>
            <a:endParaRPr lang="en-US" sz="2800" b="0" i="1" u="none" strike="noStrike" baseline="-2500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Most popular measure: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mean-squared </a:t>
            </a:r>
            <a:r>
              <a:rPr lang="en-US" sz="2800" b="0" i="1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error  (MSE)</a:t>
            </a:r>
            <a:endParaRPr lang="en-US" sz="2800" b="0" i="1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457200" lvl="2" hangingPunct="0"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Easy to manipulate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mathematically</a:t>
            </a:r>
          </a:p>
          <a:p>
            <a:pPr marL="0" lvl="1" hangingPunct="0">
              <a:spcBef>
                <a:spcPts val="598"/>
              </a:spcBef>
              <a:buSzPct val="45000"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Root MSE</a:t>
            </a:r>
          </a:p>
          <a:p>
            <a:pPr marL="0" lvl="1" hangingPunct="0">
              <a:spcBef>
                <a:spcPts val="598"/>
              </a:spcBef>
              <a:buSzPct val="45000"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Mean absolute error</a:t>
            </a:r>
          </a:p>
          <a:p>
            <a:pPr marL="0" lvl="1" hangingPunct="0">
              <a:spcBef>
                <a:spcPts val="598"/>
              </a:spcBef>
              <a:buSzPct val="45000"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Relative-squared error</a:t>
            </a:r>
          </a:p>
          <a:p>
            <a:pPr marL="0" lvl="1" hangingPunct="0">
              <a:spcBef>
                <a:spcPts val="598"/>
              </a:spcBef>
              <a:buSzPct val="45000"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Root relative squared error</a:t>
            </a:r>
          </a:p>
          <a:p>
            <a:pPr marL="0" lvl="1" hangingPunct="0">
              <a:spcBef>
                <a:spcPts val="598"/>
              </a:spcBef>
              <a:buSzPct val="45000"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Relative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absolute error</a:t>
            </a:r>
          </a:p>
          <a:p>
            <a:pPr marL="0" lvl="1" hangingPunct="0">
              <a:spcBef>
                <a:spcPts val="598"/>
              </a:spcBef>
              <a:buSzPct val="45000"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aseline="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Correlation</a:t>
            </a:r>
            <a:r>
              <a:rPr lang="en-US" sz="24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coefficient</a:t>
            </a:r>
            <a:endParaRPr lang="en-US" sz="2400" b="0" i="0" u="none" strike="noStrike" baseline="0" dirty="0" smtClean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CD00B36B-2082-4BC9-A70E-0818EB0E0E1B}" type="slidenum">
              <a:rPr/>
              <a:pPr lvl="0"/>
              <a:t>32</a:t>
            </a:fld>
            <a:endParaRPr lang="en-US"/>
          </a:p>
        </p:txBody>
      </p:sp>
      <p:sp>
        <p:nvSpPr>
          <p:cNvPr id="6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Which measure?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1919" y="1080000"/>
            <a:ext cx="7543799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Best to look at all of them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Often it doesn’t matter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Example: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20000" y="2921760"/>
            <a:ext cx="8100000" cy="2371680"/>
            <a:chOff x="720000" y="2921760"/>
            <a:chExt cx="8100000" cy="2371680"/>
          </a:xfrm>
        </p:grpSpPr>
        <p:sp>
          <p:nvSpPr>
            <p:cNvPr id="5" name="Freeform 4"/>
            <p:cNvSpPr/>
            <p:nvPr/>
          </p:nvSpPr>
          <p:spPr>
            <a:xfrm>
              <a:off x="7707960" y="489816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0.91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6437519" y="4898160"/>
              <a:ext cx="12704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0.89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5325480" y="489816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0.88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4293360" y="4898160"/>
              <a:ext cx="1032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0.88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720000" y="4898160"/>
              <a:ext cx="357336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Correlation coefficient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7707960" y="450288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30.4%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6437519" y="4502880"/>
              <a:ext cx="12704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34.8%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5325480" y="450288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40.1%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4293360" y="4502880"/>
              <a:ext cx="1032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43.1%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720000" y="4502880"/>
              <a:ext cx="357336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Relative absolute error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7707960" y="410760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35.8%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6437519" y="4107600"/>
              <a:ext cx="12704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39.4%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5325480" y="410760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57.2%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4293360" y="4107600"/>
              <a:ext cx="1032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42.2%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720000" y="4107600"/>
              <a:ext cx="357336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Root rel squared error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7707960" y="371232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29.2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6437519" y="3712320"/>
              <a:ext cx="12704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33.4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5325480" y="371232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38.5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4293360" y="3712320"/>
              <a:ext cx="1032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41.3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720000" y="3712320"/>
              <a:ext cx="357336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Mean absolute error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7707960" y="3317039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57.4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6437519" y="3317039"/>
              <a:ext cx="12704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63.3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5325480" y="3317039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91.7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4293360" y="3317039"/>
              <a:ext cx="1032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67.8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720000" y="3317039"/>
              <a:ext cx="357336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Root mean-squared error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7707960" y="292176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D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6437519" y="2921760"/>
              <a:ext cx="12704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C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5325480" y="292176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B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4293360" y="2921760"/>
              <a:ext cx="1032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720000" y="2921760"/>
              <a:ext cx="357336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5" name="Straight Connector 34"/>
            <p:cNvSpPr/>
            <p:nvPr/>
          </p:nvSpPr>
          <p:spPr>
            <a:xfrm>
              <a:off x="720000" y="2921760"/>
              <a:ext cx="357336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6" name="Straight Connector 35"/>
            <p:cNvSpPr/>
            <p:nvPr/>
          </p:nvSpPr>
          <p:spPr>
            <a:xfrm>
              <a:off x="720000" y="5293440"/>
              <a:ext cx="357336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7" name="Straight Connector 36"/>
            <p:cNvSpPr/>
            <p:nvPr/>
          </p:nvSpPr>
          <p:spPr>
            <a:xfrm>
              <a:off x="720000" y="2921760"/>
              <a:ext cx="0" cy="39527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8" name="Straight Connector 37"/>
            <p:cNvSpPr/>
            <p:nvPr/>
          </p:nvSpPr>
          <p:spPr>
            <a:xfrm>
              <a:off x="8820000" y="2921760"/>
              <a:ext cx="0" cy="39527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9" name="Straight Connector 38"/>
            <p:cNvSpPr/>
            <p:nvPr/>
          </p:nvSpPr>
          <p:spPr>
            <a:xfrm>
              <a:off x="4293360" y="2921760"/>
              <a:ext cx="103212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0" name="Straight Connector 39"/>
            <p:cNvSpPr/>
            <p:nvPr/>
          </p:nvSpPr>
          <p:spPr>
            <a:xfrm>
              <a:off x="5325480" y="2921760"/>
              <a:ext cx="111203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1" name="Straight Connector 40"/>
            <p:cNvSpPr/>
            <p:nvPr/>
          </p:nvSpPr>
          <p:spPr>
            <a:xfrm>
              <a:off x="6437519" y="2921760"/>
              <a:ext cx="1270441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2" name="Straight Connector 41"/>
            <p:cNvSpPr/>
            <p:nvPr/>
          </p:nvSpPr>
          <p:spPr>
            <a:xfrm>
              <a:off x="7707960" y="2921760"/>
              <a:ext cx="111204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3" name="Straight Connector 42"/>
            <p:cNvSpPr/>
            <p:nvPr/>
          </p:nvSpPr>
          <p:spPr>
            <a:xfrm>
              <a:off x="4293360" y="3317039"/>
              <a:ext cx="0" cy="197640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4" name="Straight Connector 43"/>
            <p:cNvSpPr/>
            <p:nvPr/>
          </p:nvSpPr>
          <p:spPr>
            <a:xfrm>
              <a:off x="5325480" y="3317039"/>
              <a:ext cx="0" cy="197640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5" name="Straight Connector 44"/>
            <p:cNvSpPr/>
            <p:nvPr/>
          </p:nvSpPr>
          <p:spPr>
            <a:xfrm>
              <a:off x="6437519" y="3317039"/>
              <a:ext cx="0" cy="197640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6" name="Straight Connector 45"/>
            <p:cNvSpPr/>
            <p:nvPr/>
          </p:nvSpPr>
          <p:spPr>
            <a:xfrm>
              <a:off x="7707960" y="3317039"/>
              <a:ext cx="0" cy="197640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7" name="Straight Connector 46"/>
            <p:cNvSpPr/>
            <p:nvPr/>
          </p:nvSpPr>
          <p:spPr>
            <a:xfrm>
              <a:off x="8820000" y="3317039"/>
              <a:ext cx="0" cy="197640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8" name="Straight Connector 47"/>
            <p:cNvSpPr/>
            <p:nvPr/>
          </p:nvSpPr>
          <p:spPr>
            <a:xfrm>
              <a:off x="4293360" y="5293440"/>
              <a:ext cx="45266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9" name="Straight Connector 48"/>
            <p:cNvSpPr/>
            <p:nvPr/>
          </p:nvSpPr>
          <p:spPr>
            <a:xfrm>
              <a:off x="4293360" y="3317039"/>
              <a:ext cx="45266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0" name="Straight Connector 49"/>
            <p:cNvSpPr/>
            <p:nvPr/>
          </p:nvSpPr>
          <p:spPr>
            <a:xfrm>
              <a:off x="4293360" y="3712320"/>
              <a:ext cx="45266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1" name="Straight Connector 50"/>
            <p:cNvSpPr/>
            <p:nvPr/>
          </p:nvSpPr>
          <p:spPr>
            <a:xfrm>
              <a:off x="4293360" y="4107600"/>
              <a:ext cx="45266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2" name="Straight Connector 51"/>
            <p:cNvSpPr/>
            <p:nvPr/>
          </p:nvSpPr>
          <p:spPr>
            <a:xfrm>
              <a:off x="4293360" y="4502880"/>
              <a:ext cx="45266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3" name="Straight Connector 52"/>
            <p:cNvSpPr/>
            <p:nvPr/>
          </p:nvSpPr>
          <p:spPr>
            <a:xfrm>
              <a:off x="4293360" y="4898160"/>
              <a:ext cx="45266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4" name="Straight Connector 53"/>
            <p:cNvSpPr/>
            <p:nvPr/>
          </p:nvSpPr>
          <p:spPr>
            <a:xfrm>
              <a:off x="720000" y="3317039"/>
              <a:ext cx="0" cy="39528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5" name="Straight Connector 54"/>
            <p:cNvSpPr/>
            <p:nvPr/>
          </p:nvSpPr>
          <p:spPr>
            <a:xfrm>
              <a:off x="720000" y="3712320"/>
              <a:ext cx="0" cy="3952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6" name="Straight Connector 55"/>
            <p:cNvSpPr/>
            <p:nvPr/>
          </p:nvSpPr>
          <p:spPr>
            <a:xfrm>
              <a:off x="720000" y="4107600"/>
              <a:ext cx="0" cy="3952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7" name="Straight Connector 56"/>
            <p:cNvSpPr/>
            <p:nvPr/>
          </p:nvSpPr>
          <p:spPr>
            <a:xfrm>
              <a:off x="720000" y="4502880"/>
              <a:ext cx="0" cy="3952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8" name="Straight Connector 57"/>
            <p:cNvSpPr/>
            <p:nvPr/>
          </p:nvSpPr>
          <p:spPr>
            <a:xfrm>
              <a:off x="720000" y="4898160"/>
              <a:ext cx="0" cy="3952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sp>
        <p:nvSpPr>
          <p:cNvPr id="59" name="Freeform 58"/>
          <p:cNvSpPr/>
          <p:nvPr/>
        </p:nvSpPr>
        <p:spPr>
          <a:xfrm>
            <a:off x="4114800" y="5410200"/>
            <a:ext cx="2057400" cy="622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Tahoma" pitchFamily="18"/>
                <a:ea typeface="Gothic" pitchFamily="2"/>
                <a:cs typeface="Lucidasans" pitchFamily="2"/>
              </a:rPr>
              <a:t>D best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Tahoma" pitchFamily="18"/>
                <a:ea typeface="Gothic" pitchFamily="2"/>
                <a:cs typeface="Lucidasans" pitchFamily="2"/>
              </a:rPr>
              <a:t>C second-best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Tahoma" pitchFamily="18"/>
                <a:ea typeface="Gothic" pitchFamily="2"/>
                <a:cs typeface="Lucidasans" pitchFamily="2"/>
              </a:rPr>
              <a:t>A, B arguable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B3C4DD93-84C6-4462-95F1-7B98EBDF118B}" type="slidenum">
              <a:rPr/>
              <a:pPr lvl="0"/>
              <a:t>33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99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The MDL principle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080000"/>
            <a:ext cx="8820000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MDL stands for </a:t>
            </a:r>
            <a:r>
              <a:rPr lang="en-US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minimum description length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description length is defined as:</a:t>
            </a:r>
            <a:b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	          </a:t>
            </a: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space required to describe a theory</a:t>
            </a:r>
            <a:b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                                              </a:t>
            </a: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+</a:t>
            </a:r>
            <a:b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     </a:t>
            </a: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space required to describe the theory’s mistakes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 our case the theory is the classifier and the mistakes are the errors on the training data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Aim: we seek a classifier with minimal DL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MDL principle is a </a:t>
            </a:r>
            <a:r>
              <a:rPr lang="en-US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model selection criterion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C895DC09-F6F8-4B44-87CC-EC2FB7346EBA}" type="slidenum">
              <a:rPr/>
              <a:pPr lvl="0"/>
              <a:t>34</a:t>
            </a:fld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1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Model selection criteria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066680"/>
            <a:ext cx="7917840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Model selection criteria attempt to find a good compromise between: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complexity of a model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Its prediction accuracy on the training data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Reasoning: a good model is a simple model that achieves high accuracy on the given data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Also known as </a:t>
            </a:r>
            <a:r>
              <a:rPr lang="en-US" sz="26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Occam’s Razor </a:t>
            </a: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:</a:t>
            </a:r>
            <a:b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best theory is the smallest one</a:t>
            </a:r>
            <a:b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that describes all the facts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7165799" y="4103640"/>
            <a:ext cx="1978200" cy="237636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Freeform 4"/>
          <p:cNvSpPr/>
          <p:nvPr/>
        </p:nvSpPr>
        <p:spPr>
          <a:xfrm>
            <a:off x="914400" y="4724400"/>
            <a:ext cx="6248520" cy="108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William of Ockham, born in the village of Ockham in Surrey (England) about 1285, was the most influential philosopher of the 14th century and a controversial theologian.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1800" b="1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5C2BEC8-7084-46F8-B7EB-5AC9F9347EE6}" type="slidenum">
              <a:rPr/>
              <a:pPr lvl="0"/>
              <a:t>35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Elegance vs. errors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0000" y="1440000"/>
            <a:ext cx="8277840" cy="233362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Theory 1: very simple, elegant theory that explains the data almost perfectly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Theory 2: significantly more complex theory that reproduces the data without mistakes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Theory 1 is probably </a:t>
            </a: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preferable</a:t>
            </a: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5C2BEC8-7084-46F8-B7EB-5AC9F9347EE6}" type="slidenum">
              <a:rPr/>
              <a:pPr lvl="0"/>
              <a:t>36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Summary of the lecture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60000" y="1440000"/>
            <a:ext cx="8277840" cy="4433627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  </a:t>
            </a: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How to sample the data to provide reliable estimates?</a:t>
            </a:r>
          </a:p>
          <a:p>
            <a:pPr marL="914400" lvl="1" indent="-457200" hangingPunct="0">
              <a:spcBef>
                <a:spcPts val="697"/>
              </a:spcBef>
              <a:buSzPct val="40000"/>
              <a:buFontTx/>
              <a:buChar char="-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- Holdout procedure, cross-validation, leave-one out, bootstrap</a:t>
            </a:r>
          </a:p>
          <a:p>
            <a:pPr marL="914400" lvl="1" indent="-457200" hangingPunct="0">
              <a:spcBef>
                <a:spcPts val="697"/>
              </a:spcBef>
              <a:buSzPct val="40000"/>
              <a:buFontTx/>
              <a:buChar char="-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dirty="0" smtClean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457200" indent="-457200" hangingPunct="0">
              <a:spcBef>
                <a:spcPts val="697"/>
              </a:spcBef>
              <a:buSzPct val="40000"/>
              <a:buFontTx/>
              <a:buChar char="-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How to measure</a:t>
            </a:r>
            <a:r>
              <a:rPr lang="en-US" sz="2800" b="0" i="0" u="none" strike="noStrike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statistically reliability of estimators?</a:t>
            </a:r>
          </a:p>
          <a:p>
            <a:pPr marL="914400" lvl="1" indent="-457200" hangingPunct="0">
              <a:spcBef>
                <a:spcPts val="697"/>
              </a:spcBef>
              <a:buSzPct val="40000"/>
              <a:buFontTx/>
              <a:buChar char="-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aseline="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-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confidence intervals</a:t>
            </a:r>
          </a:p>
          <a:p>
            <a:pPr marL="914400" lvl="1" indent="-457200" hangingPunct="0">
              <a:spcBef>
                <a:spcPts val="697"/>
              </a:spcBef>
              <a:buSzPct val="40000"/>
              <a:buFontTx/>
              <a:buChar char="-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dirty="0" smtClean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lvl="1" hangingPunct="0">
              <a:spcBef>
                <a:spcPts val="697"/>
              </a:spcBef>
              <a:buSzPct val="40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How to compare data mining schemes?</a:t>
            </a:r>
          </a:p>
          <a:p>
            <a:pPr marL="914400" lvl="1" indent="-457200" hangingPunct="0">
              <a:spcBef>
                <a:spcPts val="697"/>
              </a:spcBef>
              <a:buSzPct val="40000"/>
              <a:buFontTx/>
              <a:buChar char="-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- t-tests</a:t>
            </a:r>
          </a:p>
        </p:txBody>
      </p:sp>
    </p:spTree>
    <p:extLst>
      <p:ext uri="{BB962C8B-B14F-4D97-AF65-F5344CB8AC3E}">
        <p14:creationId xmlns:p14="http://schemas.microsoft.com/office/powerpoint/2010/main" val="812170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5C2BEC8-7084-46F8-B7EB-5AC9F9347EE6}" type="slidenum">
              <a:rPr/>
              <a:pPr lvl="0"/>
              <a:t>37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09600" y="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Summary of the lecture (cont.)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33594" y="914400"/>
            <a:ext cx="8277840" cy="543890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lvl="1" hangingPunct="0">
              <a:spcBef>
                <a:spcPts val="697"/>
              </a:spcBef>
              <a:buSzPct val="40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How to measure classification performance?</a:t>
            </a:r>
          </a:p>
          <a:p>
            <a:pPr lvl="1" hangingPunct="0">
              <a:spcBef>
                <a:spcPts val="697"/>
              </a:spcBef>
              <a:buSzPct val="40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	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- error rate (substitution, generalization)</a:t>
            </a:r>
          </a:p>
          <a:p>
            <a:pPr lvl="1" hangingPunct="0">
              <a:spcBef>
                <a:spcPts val="697"/>
              </a:spcBef>
              <a:buSzPct val="40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   - loss-function for probabilistic classifiers</a:t>
            </a:r>
          </a:p>
          <a:p>
            <a:pPr lvl="1" hangingPunct="0">
              <a:spcBef>
                <a:spcPts val="697"/>
              </a:spcBef>
              <a:buSzPct val="40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   - measures for numeric predictions</a:t>
            </a:r>
          </a:p>
          <a:p>
            <a:pPr lvl="1" hangingPunct="0">
              <a:spcBef>
                <a:spcPts val="697"/>
              </a:spcBef>
              <a:buSzPct val="40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How to visualize performance for probabilistic classifiers?</a:t>
            </a:r>
          </a:p>
          <a:p>
            <a:pPr lvl="1" hangingPunct="0">
              <a:spcBef>
                <a:spcPts val="697"/>
              </a:spcBef>
              <a:buSzPct val="40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	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- Lift curves</a:t>
            </a:r>
          </a:p>
          <a:p>
            <a:pPr lvl="1" hangingPunct="0">
              <a:spcBef>
                <a:spcPts val="697"/>
              </a:spcBef>
              <a:buSzPct val="40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	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- ROC Curves</a:t>
            </a:r>
          </a:p>
          <a:p>
            <a:pPr lvl="1" hangingPunct="0">
              <a:spcBef>
                <a:spcPts val="697"/>
              </a:spcBef>
              <a:buSzPct val="40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How to take costs into account?</a:t>
            </a:r>
          </a:p>
          <a:p>
            <a:pPr lvl="1" hangingPunct="0">
              <a:spcBef>
                <a:spcPts val="697"/>
              </a:spcBef>
              <a:buSzPct val="40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	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- classification costs</a:t>
            </a:r>
          </a:p>
          <a:p>
            <a:pPr lvl="1" hangingPunct="0">
              <a:spcBef>
                <a:spcPts val="697"/>
              </a:spcBef>
              <a:buSzPct val="40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	</a:t>
            </a: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- cost sensitive learning</a:t>
            </a:r>
          </a:p>
        </p:txBody>
      </p:sp>
    </p:spTree>
    <p:extLst>
      <p:ext uri="{BB962C8B-B14F-4D97-AF65-F5344CB8AC3E}">
        <p14:creationId xmlns:p14="http://schemas.microsoft.com/office/powerpoint/2010/main" val="42242388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5C2BEC8-7084-46F8-B7EB-5AC9F9347EE6}" type="slidenum">
              <a:rPr/>
              <a:pPr lvl="0"/>
              <a:t>38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85800" y="7620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Interesting related papers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60000" y="1143000"/>
            <a:ext cx="8277840" cy="5048988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lvl="0" hangingPunct="0">
              <a:spcBef>
                <a:spcPts val="697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US" sz="24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</a:t>
            </a:r>
            <a:r>
              <a:rPr lang="en-US" sz="24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. </a:t>
            </a:r>
            <a:r>
              <a:rPr lang="en-US" sz="2400" dirty="0" err="1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Vijayanarasimhan</a:t>
            </a:r>
            <a:r>
              <a:rPr lang="en-US" sz="24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and K. </a:t>
            </a:r>
            <a:r>
              <a:rPr lang="en-US" sz="2400" dirty="0" err="1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Grauman</a:t>
            </a:r>
            <a:r>
              <a:rPr lang="en-US" sz="24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, “Cost-Sensitive Active Visual Category Learning”, Intl. Journal of Computer Vision (IJCV), Vol. 91, Issue 1 (2011</a:t>
            </a:r>
            <a:r>
              <a:rPr lang="en-US" sz="24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). </a:t>
            </a:r>
            <a:r>
              <a:rPr lang="en-US" sz="24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  <a:hlinkClick r:id="rId3"/>
              </a:rPr>
              <a:t>http</a:t>
            </a:r>
            <a:r>
              <a:rPr lang="en-US" sz="24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  <a:hlinkClick r:id="rId3"/>
              </a:rPr>
              <a:t>://</a:t>
            </a:r>
            <a:r>
              <a:rPr lang="en-US" sz="24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  <a:hlinkClick r:id="rId3"/>
              </a:rPr>
              <a:t>vision.cs.utexas.edu/projects/others/ijcv-preprint.pdf</a:t>
            </a:r>
            <a:endParaRPr lang="en-US" sz="2400" dirty="0" smtClean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lvl="0" hangingPunct="0">
              <a:spcBef>
                <a:spcPts val="697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dirty="0" smtClean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hangingPunct="0">
              <a:spcBef>
                <a:spcPts val="697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/>
              <a:t>M. E. Ramirez-</a:t>
            </a:r>
            <a:r>
              <a:rPr lang="en-US" sz="2400" dirty="0" err="1"/>
              <a:t>Loaiza</a:t>
            </a:r>
            <a:r>
              <a:rPr lang="en-US" sz="2400" dirty="0"/>
              <a:t>, A. </a:t>
            </a:r>
            <a:r>
              <a:rPr lang="en-US" sz="2400" dirty="0" err="1"/>
              <a:t>Culotta</a:t>
            </a:r>
            <a:r>
              <a:rPr lang="en-US" sz="2400" dirty="0"/>
              <a:t> and M. </a:t>
            </a:r>
            <a:r>
              <a:rPr lang="en-US" sz="2400" dirty="0" err="1"/>
              <a:t>Bilgic</a:t>
            </a:r>
            <a:r>
              <a:rPr lang="en-US" sz="2400" dirty="0"/>
              <a:t>, “Towards Anytime Active Learning: Interrupting Experts to Reduce Annotation Costs,” </a:t>
            </a:r>
            <a:r>
              <a:rPr lang="en-US" sz="2400" i="1" dirty="0"/>
              <a:t>in Proceedings of the 19</a:t>
            </a:r>
            <a:r>
              <a:rPr lang="en-US" sz="2400" i="1" baseline="30000" dirty="0"/>
              <a:t>th</a:t>
            </a:r>
            <a:r>
              <a:rPr lang="en-US" sz="2400" i="1" dirty="0"/>
              <a:t> Conference on Knowledge Discovery and Data Mining</a:t>
            </a:r>
            <a:r>
              <a:rPr lang="en-US" sz="2400" dirty="0"/>
              <a:t>, Chicago, IL, August 2013.</a:t>
            </a:r>
          </a:p>
          <a:p>
            <a:pPr lvl="0" hangingPunct="0">
              <a:spcBef>
                <a:spcPts val="697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http://poloclub.gatech.edu/idea2013/papers/p88-ramirez.pdf</a:t>
            </a:r>
            <a:endParaRPr lang="en-US" sz="2400" dirty="0" smtClean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lvl="0" hangingPunct="0">
              <a:spcBef>
                <a:spcPts val="697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dirty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lvl="0" hangingPunct="0">
              <a:spcBef>
                <a:spcPts val="697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dirty="0" smtClean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663746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1EBE80A6-C576-4DD4-89B5-512E88721452}" type="slidenum">
              <a:rPr/>
              <a:pPr lvl="0"/>
              <a:t>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7790" y="1295400"/>
            <a:ext cx="8097840" cy="4227161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hangingPunct="0">
              <a:spcBef>
                <a:spcPts val="697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US" sz="2800" b="0" i="0" u="sng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Costs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assigned to different types of </a:t>
            </a: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errors </a:t>
            </a:r>
            <a:r>
              <a:rPr lang="en-NZ" sz="14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(slides </a:t>
            </a:r>
            <a:r>
              <a:rPr lang="en-NZ" sz="14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16-27)</a:t>
            </a:r>
            <a:endParaRPr lang="en-NZ" sz="1400" dirty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457200" lvl="2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Cost-sensitive measures</a:t>
            </a:r>
          </a:p>
          <a:p>
            <a:pPr marL="457200" lvl="2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Many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practical applications involve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costs</a:t>
            </a:r>
          </a:p>
          <a:p>
            <a:pPr marL="457200" lvl="2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 dirty="0" smtClean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lvl="1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u="sng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Minimum Description Length </a:t>
            </a:r>
            <a:r>
              <a:rPr lang="en-NZ" sz="2400" u="sng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principle </a:t>
            </a:r>
            <a:r>
              <a:rPr lang="en-NZ" sz="14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(slides 33-34)</a:t>
            </a:r>
          </a:p>
          <a:p>
            <a:pPr marL="0" lvl="1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2400" u="sng" dirty="0" smtClean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lvl="1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u="sng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Comparing </a:t>
            </a:r>
            <a:r>
              <a:rPr lang="en-NZ" sz="2400" u="sng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performance </a:t>
            </a:r>
            <a:r>
              <a:rPr lang="en-NZ" sz="24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across multiple classifiers: </a:t>
            </a:r>
            <a:r>
              <a:rPr lang="en-NZ" sz="2400" dirty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</a:t>
            </a:r>
            <a:r>
              <a:rPr lang="en-NZ" sz="24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t-test </a:t>
            </a:r>
            <a:r>
              <a:rPr lang="en-NZ" sz="14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(slides 8-11)</a:t>
            </a:r>
            <a:endParaRPr lang="en-NZ" sz="1400" dirty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lvl="1" hangingPunct="0">
              <a:spcBef>
                <a:spcPts val="598"/>
              </a:spcBef>
              <a:buSzPct val="60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2400" dirty="0"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4800" y="76200"/>
            <a:ext cx="8686800" cy="978480"/>
          </a:xfrm>
          <a:prstGeom prst="rect">
            <a:avLst/>
          </a:prstGeom>
        </p:spPr>
        <p:txBody>
          <a:bodyPr vert="horz" wrap="square" lIns="90360" tIns="44280" rIns="90360" bIns="44280" rtlCol="0" anchor="ctr" anchorCtr="0">
            <a:normAutofit fontScale="92500"/>
          </a:bodyPr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  <a:defRPr/>
            </a:defPPr>
            <a:lvl1pPr lvl="0" algn="ctr" defTabSz="914400" rtl="0" eaLnBrk="1" latinLnBrk="0" hangingPunct="1">
              <a:spcBef>
                <a:spcPct val="0"/>
              </a:spcBef>
              <a:buClr>
                <a:srgbClr val="008000"/>
              </a:buClr>
              <a:buSzPct val="100000"/>
              <a:buFont typeface="Arial Black" pitchFamily="2"/>
              <a:buChar char="•"/>
              <a:defRPr sz="4400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buFont typeface="Arial Black" pitchFamily="2"/>
              <a:buNone/>
            </a:pPr>
            <a:r>
              <a:rPr lang="en-US" sz="3600" dirty="0" smtClean="0"/>
              <a:t>Issues in Performance Evaluation: Outline (cont.)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01087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3337D96-F51C-42DD-B192-6CC16ACA07DB}" type="slidenum">
              <a:rPr/>
              <a:pPr lvl="0"/>
              <a:t>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The bootstrap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915119"/>
            <a:ext cx="9000000" cy="48106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CV uses sampling </a:t>
            </a:r>
            <a:r>
              <a:rPr lang="en-US" sz="32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without replacement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same instance, once selected, can not be selected again for a particular training/test set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</a:t>
            </a:r>
            <a:r>
              <a:rPr lang="en-US" sz="32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bootstrap</a:t>
            </a:r>
            <a:r>
              <a:rPr lang="en-US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uses sampling </a:t>
            </a:r>
            <a:r>
              <a:rPr lang="en-US" sz="32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with replacement</a:t>
            </a:r>
            <a:r>
              <a:rPr lang="en-US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to form the training set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Sample a dataset of </a:t>
            </a:r>
            <a:r>
              <a:rPr lang="en-US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 </a:t>
            </a: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instances </a:t>
            </a:r>
            <a:r>
              <a:rPr lang="en-US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</a:t>
            </a: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times </a:t>
            </a:r>
            <a:r>
              <a:rPr lang="en-US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with replacement</a:t>
            </a: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to form a new dataset of </a:t>
            </a:r>
            <a:r>
              <a:rPr lang="en-US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</a:t>
            </a: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instances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Use this data as the training set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Use the instances from the original</a:t>
            </a:r>
            <a:b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dataset that don’t occur in the new</a:t>
            </a:r>
            <a:b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training set for testing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6994439" y="3809880"/>
            <a:ext cx="1825560" cy="2490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C178957-E27B-488F-9127-46E08367B414}" type="slidenum">
              <a:rPr/>
              <a:pPr lvl="0"/>
              <a:t>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1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The 0.632 bootstrap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6200" y="1440000"/>
            <a:ext cx="7543799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Also called the </a:t>
            </a:r>
            <a:r>
              <a:rPr lang="en-US" sz="3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0.632 bootstrap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 particular instance has a probability of 1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Tahoma" pitchFamily="2"/>
                <a:cs typeface="Tahoma" pitchFamily="2"/>
              </a:rPr>
              <a:t>–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1/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of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not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being picked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Thus its probability of ending up in the test data is:</a:t>
            </a:r>
          </a:p>
          <a:p>
            <a:pPr marL="848519" marR="0" lvl="0" indent="-2772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848519" algn="l"/>
                <a:tab pos="1762919" algn="l"/>
                <a:tab pos="2677319" algn="l"/>
                <a:tab pos="3591718" algn="l"/>
                <a:tab pos="4506119" algn="l"/>
                <a:tab pos="5420519" algn="l"/>
                <a:tab pos="6334918" algn="l"/>
                <a:tab pos="7249318" algn="l"/>
                <a:tab pos="8163719" algn="l"/>
                <a:tab pos="9078119" algn="l"/>
                <a:tab pos="9992519" algn="l"/>
                <a:tab pos="10906919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848519" marR="0" lvl="0" indent="-2772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848519" algn="l"/>
                <a:tab pos="1762919" algn="l"/>
                <a:tab pos="2677319" algn="l"/>
                <a:tab pos="3591718" algn="l"/>
                <a:tab pos="4506119" algn="l"/>
                <a:tab pos="5420519" algn="l"/>
                <a:tab pos="6334918" algn="l"/>
                <a:tab pos="7249318" algn="l"/>
                <a:tab pos="8163719" algn="l"/>
                <a:tab pos="9078119" algn="l"/>
                <a:tab pos="9992519" algn="l"/>
                <a:tab pos="10906919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This means the training data will contain approximately 63.2% of the instances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581400" y="3733800"/>
          <a:ext cx="2266950" cy="804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0" name="Equation" r:id="rId4" imgW="1180800" imgH="419040" progId="Equation.3">
                  <p:embed/>
                </p:oleObj>
              </mc:Choice>
              <mc:Fallback>
                <p:oleObj name="Equation" r:id="rId4" imgW="1180800" imgH="419040" progId="Equation.3">
                  <p:embed/>
                  <p:pic>
                    <p:nvPicPr>
                      <p:cNvPr id="0" name="Picture 2" descr="Parchmen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733800"/>
                        <a:ext cx="2266950" cy="804402"/>
                      </a:xfrm>
                      <a:prstGeom prst="rect">
                        <a:avLst/>
                      </a:prstGeom>
                      <a:blipFill dpi="0" rotWithShape="0">
                        <a:blip r:embed="rId6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5E12E551-ED9F-4902-A256-DF64A8A7672B}" type="slidenum">
              <a:rPr/>
              <a:pPr lvl="0"/>
              <a:t>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3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sz="3200" dirty="0"/>
              <a:t>Estimating error with the bootstrap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802287"/>
            <a:ext cx="7543799" cy="613191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error estimate on the test data will be very pessimistic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Trained on just ~63% of the instances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Therefore, combine it with the </a:t>
            </a:r>
            <a:r>
              <a:rPr lang="en-US" sz="2800" b="0" i="0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resubstitution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error:</a:t>
            </a:r>
          </a:p>
          <a:p>
            <a:pPr marL="259200" marR="0" lvl="0" indent="-259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</a:t>
            </a:r>
            <a:r>
              <a:rPr lang="en-US" sz="2800" b="0" i="0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resubstitution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error gets less weight than the error on the test data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Repeat process several times with different replacement samples; average the </a:t>
            </a: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results</a:t>
            </a:r>
          </a:p>
          <a:p>
            <a:pPr lvl="0" hangingPunct="0">
              <a:spcBef>
                <a:spcPts val="697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Probably the best way of estimating performance for very small datasets</a:t>
            </a: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259200" marR="0" lvl="0" indent="-259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21200" y="3333750"/>
          <a:ext cx="1016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9" name="Equation" r:id="rId4" imgW="101520" imgH="190440" progId="Equation.3">
                  <p:embed/>
                </p:oleObj>
              </mc:Choice>
              <mc:Fallback>
                <p:oleObj name="Equation" r:id="rId4" imgW="101520" imgH="1904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333750"/>
                        <a:ext cx="1016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521200" y="3333750"/>
          <a:ext cx="1016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90" name="Equation" r:id="rId6" imgW="101520" imgH="190440" progId="Equation.3">
                  <p:embed/>
                </p:oleObj>
              </mc:Choice>
              <mc:Fallback>
                <p:oleObj name="Equation" r:id="rId6" imgW="101520" imgH="1904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333750"/>
                        <a:ext cx="1016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874218"/>
              </p:ext>
            </p:extLst>
          </p:nvPr>
        </p:nvGraphicFramePr>
        <p:xfrm>
          <a:off x="1866152" y="2514600"/>
          <a:ext cx="6515847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91" name="Equation" r:id="rId7" imgW="2489040" imgH="215640" progId="Equation.3">
                  <p:embed/>
                </p:oleObj>
              </mc:Choice>
              <mc:Fallback>
                <p:oleObj name="Equation" r:id="rId7" imgW="2489040" imgH="215640" progId="Equation.3">
                  <p:embed/>
                  <p:pic>
                    <p:nvPicPr>
                      <p:cNvPr id="0" name="Picture 5" descr="Parchmen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152" y="2514600"/>
                        <a:ext cx="6515847" cy="565150"/>
                      </a:xfrm>
                      <a:prstGeom prst="rect">
                        <a:avLst/>
                      </a:prstGeom>
                      <a:blipFill dpi="0" rotWithShape="0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3E534D06-4C40-442C-9504-348A08B281D9}" type="slidenum">
              <a:rPr/>
              <a:pPr lvl="0"/>
              <a:t>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81000" y="0"/>
            <a:ext cx="8229600" cy="838200"/>
          </a:xfrm>
        </p:spPr>
        <p:txBody>
          <a:bodyPr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Comparing data mining schemes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0000" y="965160"/>
            <a:ext cx="8820000" cy="4372992"/>
          </a:xfrm>
        </p:spPr>
        <p:txBody>
          <a:bodyPr>
            <a:spAutoFit/>
          </a:bodyPr>
          <a:lstStyle>
            <a:defPPr marL="259200" marR="0" lvl="0" indent="-259200" algn="l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None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defPPr>
            <a:lvl1pPr marL="259200" marR="0" lvl="0" indent="-259200" algn="l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1pPr>
            <a:lvl2pPr marL="848520" marR="0" lvl="1" indent="-277200" algn="l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799920" algn="l"/>
                <a:tab pos="1714319" algn="l"/>
                <a:tab pos="2628720" algn="l"/>
                <a:tab pos="3543120" algn="l"/>
                <a:tab pos="4457520" algn="l"/>
                <a:tab pos="5371920" algn="l"/>
                <a:tab pos="6286319" algn="l"/>
                <a:tab pos="7200720" algn="l"/>
                <a:tab pos="8115119" algn="l"/>
                <a:tab pos="9029519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2pPr>
            <a:lvl3pPr marL="1371600" marR="0" lvl="2" indent="-228600" algn="l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3pPr>
            <a:lvl4pPr marL="1790640" marR="0" lvl="3" indent="-22860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37800" algn="l"/>
                <a:tab pos="952200" algn="l"/>
                <a:tab pos="1866599" algn="l"/>
                <a:tab pos="2781000" algn="l"/>
                <a:tab pos="3695400" algn="l"/>
                <a:tab pos="4609800" algn="l"/>
                <a:tab pos="5524200" algn="l"/>
                <a:tab pos="6438599" algn="l"/>
                <a:tab pos="7352999" algn="l"/>
                <a:tab pos="8267399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4pPr>
            <a:lvl5pPr marL="2286000" marR="0" lvl="4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5pPr>
            <a:lvl6pPr marL="2286000" marR="0" lvl="5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6pPr>
            <a:lvl7pPr marL="2286000" marR="0" lvl="6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7pPr>
            <a:lvl8pPr marL="2286000" marR="0" lvl="7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8pPr>
            <a:lvl9pPr marL="2286000" marR="0" lvl="8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9pPr>
          </a:lstStyle>
          <a:p>
            <a:pPr marL="0" lvl="0" indent="0"/>
            <a:r>
              <a:rPr lang="en-US" sz="2600" dirty="0"/>
              <a:t>Want to show that </a:t>
            </a:r>
            <a:r>
              <a:rPr lang="en-US" sz="2600" dirty="0" smtClean="0"/>
              <a:t>learning scheme </a:t>
            </a:r>
            <a:r>
              <a:rPr lang="en-US" sz="2600" dirty="0"/>
              <a:t>A is better than </a:t>
            </a:r>
            <a:r>
              <a:rPr lang="en-US" sz="2600" dirty="0" smtClean="0"/>
              <a:t>learning scheme </a:t>
            </a:r>
            <a:r>
              <a:rPr lang="en-US" sz="2600" dirty="0"/>
              <a:t>B in a particular domain</a:t>
            </a:r>
          </a:p>
          <a:p>
            <a:pPr marL="523080" lvl="2" indent="0"/>
            <a:r>
              <a:rPr lang="en-US" sz="2200" dirty="0"/>
              <a:t>For a given amount of training data</a:t>
            </a:r>
          </a:p>
          <a:p>
            <a:pPr marL="523080" lvl="2" indent="0"/>
            <a:r>
              <a:rPr lang="en-US" sz="2200" dirty="0"/>
              <a:t>On average, across all possible training sets</a:t>
            </a:r>
          </a:p>
          <a:p>
            <a:pPr marL="0" lvl="0" indent="0"/>
            <a:r>
              <a:rPr lang="en-US" sz="2600" dirty="0"/>
              <a:t>Let's assume we have an infinite amount of data from the domain:</a:t>
            </a:r>
          </a:p>
          <a:p>
            <a:pPr marL="523080" lvl="2" indent="0"/>
            <a:r>
              <a:rPr lang="en-US" sz="2200" dirty="0"/>
              <a:t>Sample infinitely many </a:t>
            </a:r>
            <a:r>
              <a:rPr lang="en-US" sz="2200" dirty="0" smtClean="0"/>
              <a:t>datasets </a:t>
            </a:r>
            <a:r>
              <a:rPr lang="en-US" sz="2200" dirty="0"/>
              <a:t>of specified size</a:t>
            </a:r>
          </a:p>
          <a:p>
            <a:pPr marL="523080" lvl="2" indent="0"/>
            <a:r>
              <a:rPr lang="en-US" sz="2200" dirty="0"/>
              <a:t>Obtain cross-validation estimate on each dataset for each scheme</a:t>
            </a:r>
          </a:p>
          <a:p>
            <a:pPr marL="523080" lvl="2" indent="0"/>
            <a:r>
              <a:rPr lang="en-US" sz="2200" dirty="0"/>
              <a:t>Check if mean accuracy for scheme A is better than mean accuracy for scheme 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5953AA60-BB7C-477A-ACFA-6999B096B3D9}" type="slidenum">
              <a:rPr/>
              <a:pPr lvl="0"/>
              <a:t>9</a:t>
            </a:fld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Paired t-test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7240" y="804959"/>
            <a:ext cx="8640000" cy="344418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 practice we have limited data and a limited number </a:t>
            </a:r>
            <a:r>
              <a:rPr lang="en-US" sz="26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k of </a:t>
            </a: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estimates for computing the mean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Student’s t-test</a:t>
            </a: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tells whether the means of two samples are significantly different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 our case the samples are cross-validation estimates for different datasets from the domain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Use a </a:t>
            </a:r>
            <a:r>
              <a:rPr lang="en-US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paired</a:t>
            </a: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t-test because the individual samples are paired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same CV is applied twice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7380000" y="4320000"/>
            <a:ext cx="1764000" cy="21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Freeform 4"/>
          <p:cNvSpPr/>
          <p:nvPr/>
        </p:nvSpPr>
        <p:spPr>
          <a:xfrm>
            <a:off x="180000" y="5040000"/>
            <a:ext cx="7020000" cy="1208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William Gosset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  <a:tabLst>
                <a:tab pos="0" algn="l"/>
                <a:tab pos="66348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600" b="1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Born:	1876 in Canterbury; Died:  1937 in Beaconsfield, England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600" b="1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Obtained a post as a chemist in the Guinness brewery in Dublin in 1899. Invented the t-test to handle small samples for quality control in brewing. Wrote under the name "Student".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1600" b="1" i="0" u="none" strike="noStrike" baseline="0">
              <a:ln>
                <a:noFill/>
              </a:ln>
              <a:solidFill>
                <a:srgbClr val="00DCFF"/>
              </a:solidFill>
              <a:latin typeface="Times New Roman" pitchFamily="18"/>
              <a:ea typeface="Gothic" pitchFamily="2"/>
              <a:cs typeface="Lucida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1600" b="1" i="0" u="none" strike="noStrike" baseline="0">
              <a:ln>
                <a:noFill/>
              </a:ln>
              <a:solidFill>
                <a:srgbClr val="00DCFF"/>
              </a:solidFill>
              <a:latin typeface="Times New Roman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5018</TotalTime>
  <Words>2141</Words>
  <Application>Microsoft Office PowerPoint</Application>
  <PresentationFormat>On-screen Show (4:3)</PresentationFormat>
  <Paragraphs>423</Paragraphs>
  <Slides>38</Slides>
  <Notes>38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Office Theme</vt:lpstr>
      <vt:lpstr>Equation</vt:lpstr>
      <vt:lpstr>PowerPoint Presentation</vt:lpstr>
      <vt:lpstr>PowerPoint Presentation</vt:lpstr>
      <vt:lpstr>Issues in Performance Evaluation: Outline</vt:lpstr>
      <vt:lpstr>PowerPoint Presentation</vt:lpstr>
      <vt:lpstr>The bootstrap</vt:lpstr>
      <vt:lpstr>The 0.632 bootstrap</vt:lpstr>
      <vt:lpstr>Estimating error with the bootstrap</vt:lpstr>
      <vt:lpstr>Comparing data mining schemes</vt:lpstr>
      <vt:lpstr>Paired t-test</vt:lpstr>
      <vt:lpstr>Student’s distribution</vt:lpstr>
      <vt:lpstr>Performing the test</vt:lpstr>
      <vt:lpstr>Predicting probabilities</vt:lpstr>
      <vt:lpstr>Quadratic loss function</vt:lpstr>
      <vt:lpstr>Informational loss function</vt:lpstr>
      <vt:lpstr>Discussion</vt:lpstr>
      <vt:lpstr>Cost-sensitive evaluation</vt:lpstr>
      <vt:lpstr>Cost-sensitive evaluation</vt:lpstr>
      <vt:lpstr>Cost-sensitive evaluation: Example</vt:lpstr>
      <vt:lpstr>Aside: the kappa statistic</vt:lpstr>
      <vt:lpstr>Counting the cost</vt:lpstr>
      <vt:lpstr>Cost-sensitive learning</vt:lpstr>
      <vt:lpstr>Cost-sensitive learning</vt:lpstr>
      <vt:lpstr>Cost-sensitive learning</vt:lpstr>
      <vt:lpstr>Cost-sensitive learning</vt:lpstr>
      <vt:lpstr>Lift charts</vt:lpstr>
      <vt:lpstr>Generating a gain chart</vt:lpstr>
      <vt:lpstr>A hypothetical cumulative gain chart (see handout on lift charts)</vt:lpstr>
      <vt:lpstr>ROC curves</vt:lpstr>
      <vt:lpstr>A sample ROC curve</vt:lpstr>
      <vt:lpstr>More measures...</vt:lpstr>
      <vt:lpstr>Evaluating numeric prediction (Table 5.8)</vt:lpstr>
      <vt:lpstr>Which measure?</vt:lpstr>
      <vt:lpstr>The MDL principle</vt:lpstr>
      <vt:lpstr>Model selection criteria</vt:lpstr>
      <vt:lpstr>Elegance vs. errors</vt:lpstr>
      <vt:lpstr>Summary of the lecture</vt:lpstr>
      <vt:lpstr>Summary of the lecture (cont.)</vt:lpstr>
      <vt:lpstr>Interesting related papers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dstan</dc:creator>
  <cp:lastModifiedBy>Daniela Raicu</cp:lastModifiedBy>
  <cp:revision>51</cp:revision>
  <cp:lastPrinted>2015-01-20T18:22:09Z</cp:lastPrinted>
  <dcterms:created xsi:type="dcterms:W3CDTF">2013-09-11T02:56:12Z</dcterms:created>
  <dcterms:modified xsi:type="dcterms:W3CDTF">2016-01-20T21:52:52Z</dcterms:modified>
</cp:coreProperties>
</file>